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 id="2147483730" r:id="rId5"/>
  </p:sldMasterIdLst>
  <p:notesMasterIdLst>
    <p:notesMasterId r:id="rId39"/>
  </p:notesMasterIdLst>
  <p:sldIdLst>
    <p:sldId id="502" r:id="rId6"/>
    <p:sldId id="503" r:id="rId7"/>
    <p:sldId id="504" r:id="rId8"/>
    <p:sldId id="505" r:id="rId9"/>
    <p:sldId id="506" r:id="rId10"/>
    <p:sldId id="256" r:id="rId11"/>
    <p:sldId id="476" r:id="rId12"/>
    <p:sldId id="475" r:id="rId13"/>
    <p:sldId id="477" r:id="rId14"/>
    <p:sldId id="473" r:id="rId15"/>
    <p:sldId id="478" r:id="rId16"/>
    <p:sldId id="479" r:id="rId17"/>
    <p:sldId id="486" r:id="rId18"/>
    <p:sldId id="480" r:id="rId19"/>
    <p:sldId id="482" r:id="rId20"/>
    <p:sldId id="484" r:id="rId21"/>
    <p:sldId id="483" r:id="rId22"/>
    <p:sldId id="495" r:id="rId23"/>
    <p:sldId id="496" r:id="rId24"/>
    <p:sldId id="488" r:id="rId25"/>
    <p:sldId id="498" r:id="rId26"/>
    <p:sldId id="499" r:id="rId27"/>
    <p:sldId id="487" r:id="rId28"/>
    <p:sldId id="512" r:id="rId29"/>
    <p:sldId id="511" r:id="rId30"/>
    <p:sldId id="492" r:id="rId31"/>
    <p:sldId id="491" r:id="rId32"/>
    <p:sldId id="500" r:id="rId33"/>
    <p:sldId id="493" r:id="rId34"/>
    <p:sldId id="510" r:id="rId35"/>
    <p:sldId id="507" r:id="rId36"/>
    <p:sldId id="508" r:id="rId37"/>
    <p:sldId id="50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0CBDE2A9-82B4-4C59-A63F-6B0195E2FAA4}">
          <p14:sldIdLst>
            <p14:sldId id="502"/>
            <p14:sldId id="503"/>
            <p14:sldId id="504"/>
            <p14:sldId id="505"/>
            <p14:sldId id="506"/>
            <p14:sldId id="256"/>
            <p14:sldId id="476"/>
            <p14:sldId id="475"/>
            <p14:sldId id="477"/>
            <p14:sldId id="473"/>
            <p14:sldId id="478"/>
            <p14:sldId id="479"/>
            <p14:sldId id="486"/>
            <p14:sldId id="480"/>
            <p14:sldId id="482"/>
            <p14:sldId id="484"/>
            <p14:sldId id="483"/>
            <p14:sldId id="495"/>
            <p14:sldId id="496"/>
            <p14:sldId id="488"/>
            <p14:sldId id="498"/>
            <p14:sldId id="499"/>
            <p14:sldId id="487"/>
            <p14:sldId id="512"/>
            <p14:sldId id="511"/>
            <p14:sldId id="492"/>
            <p14:sldId id="491"/>
            <p14:sldId id="500"/>
            <p14:sldId id="493"/>
            <p14:sldId id="510"/>
            <p14:sldId id="507"/>
            <p14:sldId id="508"/>
            <p14:sldId id="50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erman, Abe" initials="AHS" lastIdx="12" clrIdx="0">
    <p:extLst>
      <p:ext uri="{19B8F6BF-5375-455C-9EA6-DF929625EA0E}">
        <p15:presenceInfo xmlns:p15="http://schemas.microsoft.com/office/powerpoint/2012/main" userId="Silverman, Abe" providerId="None"/>
      </p:ext>
    </p:extLst>
  </p:cmAuthor>
  <p:cmAuthor id="2" name="Crilly, Dianne [BPU]" initials="C[" lastIdx="17" clrIdx="1">
    <p:extLst>
      <p:ext uri="{19B8F6BF-5375-455C-9EA6-DF929625EA0E}">
        <p15:presenceInfo xmlns:p15="http://schemas.microsoft.com/office/powerpoint/2012/main" userId="S::dianne.crilly@bpu.nj.gov::295b7aa4-3522-4e63-b1e8-13338467680d" providerId="AD"/>
      </p:ext>
    </p:extLst>
  </p:cmAuthor>
  <p:cmAuthor id="3" name="Crilly, Dianne [BPU]" initials="CD[" lastIdx="4" clrIdx="2">
    <p:extLst>
      <p:ext uri="{19B8F6BF-5375-455C-9EA6-DF929625EA0E}">
        <p15:presenceInfo xmlns:p15="http://schemas.microsoft.com/office/powerpoint/2012/main" userId="S-1-5-21-1708537768-492894223-839522115-13022" providerId="AD"/>
      </p:ext>
    </p:extLst>
  </p:cmAuthor>
  <p:cmAuthor id="4" name="CAMBRIDGE\sanem sergici" initials="Cs" lastIdx="3" clrIdx="3">
    <p:extLst>
      <p:ext uri="{19B8F6BF-5375-455C-9EA6-DF929625EA0E}">
        <p15:presenceInfo xmlns:p15="http://schemas.microsoft.com/office/powerpoint/2012/main" userId="CAMBRIDGE\sanem sergici" providerId="None"/>
      </p:ext>
    </p:extLst>
  </p:cmAuthor>
  <p:cmAuthor id="5" name="Kavlak, Goksin" initials="KG" lastIdx="1" clrIdx="4">
    <p:extLst>
      <p:ext uri="{19B8F6BF-5375-455C-9EA6-DF929625EA0E}">
        <p15:presenceInfo xmlns:p15="http://schemas.microsoft.com/office/powerpoint/2012/main" userId="S-1-5-21-530382873-534002363-142223018-59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76" y="8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E349C-BDDF-4BC6-849F-ABE75B6351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00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24466E7-23F0-46BD-B92A-9A4C62878DD0}" type="slidenum">
              <a:rPr lang="en-US" smtClean="0"/>
              <a:t>26</a:t>
            </a:fld>
            <a:endParaRPr lang="en-US"/>
          </a:p>
        </p:txBody>
      </p:sp>
    </p:spTree>
    <p:extLst>
      <p:ext uri="{BB962C8B-B14F-4D97-AF65-F5344CB8AC3E}">
        <p14:creationId xmlns:p14="http://schemas.microsoft.com/office/powerpoint/2010/main" val="51209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24466E7-23F0-46BD-B92A-9A4C62878DD0}" type="slidenum">
              <a:rPr lang="en-US" smtClean="0"/>
              <a:t>28</a:t>
            </a:fld>
            <a:endParaRPr lang="en-US"/>
          </a:p>
        </p:txBody>
      </p:sp>
    </p:spTree>
    <p:extLst>
      <p:ext uri="{BB962C8B-B14F-4D97-AF65-F5344CB8AC3E}">
        <p14:creationId xmlns:p14="http://schemas.microsoft.com/office/powerpoint/2010/main" val="363310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29</a:t>
            </a:fld>
            <a:endParaRPr lang="en-US"/>
          </a:p>
        </p:txBody>
      </p:sp>
    </p:spTree>
    <p:extLst>
      <p:ext uri="{BB962C8B-B14F-4D97-AF65-F5344CB8AC3E}">
        <p14:creationId xmlns:p14="http://schemas.microsoft.com/office/powerpoint/2010/main" val="202899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5</a:t>
            </a:fld>
            <a:endParaRPr lang="en-US"/>
          </a:p>
        </p:txBody>
      </p:sp>
    </p:spTree>
    <p:extLst>
      <p:ext uri="{BB962C8B-B14F-4D97-AF65-F5344CB8AC3E}">
        <p14:creationId xmlns:p14="http://schemas.microsoft.com/office/powerpoint/2010/main" val="182049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6</a:t>
            </a:fld>
            <a:endParaRPr lang="en-US"/>
          </a:p>
        </p:txBody>
      </p:sp>
    </p:spTree>
    <p:extLst>
      <p:ext uri="{BB962C8B-B14F-4D97-AF65-F5344CB8AC3E}">
        <p14:creationId xmlns:p14="http://schemas.microsoft.com/office/powerpoint/2010/main" val="156672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24466E7-23F0-46BD-B92A-9A4C62878DD0}" type="slidenum">
              <a:rPr lang="en-US" smtClean="0"/>
              <a:t>10</a:t>
            </a:fld>
            <a:endParaRPr lang="en-US"/>
          </a:p>
        </p:txBody>
      </p:sp>
    </p:spTree>
    <p:extLst>
      <p:ext uri="{BB962C8B-B14F-4D97-AF65-F5344CB8AC3E}">
        <p14:creationId xmlns:p14="http://schemas.microsoft.com/office/powerpoint/2010/main" val="136233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F24466E7-23F0-46BD-B92A-9A4C62878DD0}" type="slidenum">
              <a:rPr lang="en-US" smtClean="0"/>
              <a:t>20</a:t>
            </a:fld>
            <a:endParaRPr lang="en-US"/>
          </a:p>
        </p:txBody>
      </p:sp>
    </p:spTree>
    <p:extLst>
      <p:ext uri="{BB962C8B-B14F-4D97-AF65-F5344CB8AC3E}">
        <p14:creationId xmlns:p14="http://schemas.microsoft.com/office/powerpoint/2010/main" val="61657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21</a:t>
            </a:fld>
            <a:endParaRPr lang="en-US"/>
          </a:p>
        </p:txBody>
      </p:sp>
    </p:spTree>
    <p:extLst>
      <p:ext uri="{BB962C8B-B14F-4D97-AF65-F5344CB8AC3E}">
        <p14:creationId xmlns:p14="http://schemas.microsoft.com/office/powerpoint/2010/main" val="368214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24466E7-23F0-46BD-B92A-9A4C62878DD0}" type="slidenum">
              <a:rPr lang="en-US" smtClean="0"/>
              <a:t>23</a:t>
            </a:fld>
            <a:endParaRPr lang="en-US"/>
          </a:p>
        </p:txBody>
      </p:sp>
    </p:spTree>
    <p:extLst>
      <p:ext uri="{BB962C8B-B14F-4D97-AF65-F5344CB8AC3E}">
        <p14:creationId xmlns:p14="http://schemas.microsoft.com/office/powerpoint/2010/main" val="184225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24466E7-23F0-46BD-B92A-9A4C62878DD0}" type="slidenum">
              <a:rPr lang="en-US" smtClean="0"/>
              <a:t>24</a:t>
            </a:fld>
            <a:endParaRPr lang="en-US"/>
          </a:p>
        </p:txBody>
      </p:sp>
    </p:spTree>
    <p:extLst>
      <p:ext uri="{BB962C8B-B14F-4D97-AF65-F5344CB8AC3E}">
        <p14:creationId xmlns:p14="http://schemas.microsoft.com/office/powerpoint/2010/main" val="153729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25</a:t>
            </a:fld>
            <a:endParaRPr lang="en-US"/>
          </a:p>
        </p:txBody>
      </p:sp>
    </p:spTree>
    <p:extLst>
      <p:ext uri="{BB962C8B-B14F-4D97-AF65-F5344CB8AC3E}">
        <p14:creationId xmlns:p14="http://schemas.microsoft.com/office/powerpoint/2010/main" val="2656943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a:t>Presented For</a:t>
            </a:r>
          </a:p>
          <a:p>
            <a:pPr lvl="1"/>
            <a:r>
              <a:rPr lang="en-US"/>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Presented By</a:t>
            </a:r>
          </a:p>
          <a:p>
            <a:pPr lvl="1"/>
            <a:r>
              <a:rPr lang="en-US"/>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Privileged and confidential. Prepared at the request of counsel. </a:t>
            </a:r>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422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sp>
        <p:nvSpPr>
          <p:cNvPr id="4"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2"/>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25315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766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sp>
        <p:nvSpPr>
          <p:cNvPr id="6" name="Slide Number Placeholder"/>
          <p:cNvSpPr>
            <a:spLocks noGrp="1"/>
          </p:cNvSpPr>
          <p:nvPr>
            <p:ph type="sldNum" sz="quarter" idx="26"/>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5"/>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8883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Privileged and confidential. Prepared at the request of counsel. </a:t>
            </a:r>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66576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47540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24"/>
          </p:nvPr>
        </p:nvSpPr>
        <p:spPr/>
        <p:txBody>
          <a:bodyPr/>
          <a:lstStyle/>
          <a:p>
            <a:r>
              <a:rPr lang="en-US"/>
              <a:t>Privileged and confidential. Prepared at the request of counsel. </a:t>
            </a:r>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p>
        </p:txBody>
      </p:sp>
    </p:spTree>
    <p:extLst>
      <p:ext uri="{BB962C8B-B14F-4D97-AF65-F5344CB8AC3E}">
        <p14:creationId xmlns:p14="http://schemas.microsoft.com/office/powerpoint/2010/main" val="233738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5"/>
          </p:nvPr>
        </p:nvSpPr>
        <p:spPr/>
        <p:txBody>
          <a:bodyPr/>
          <a:lstStyle/>
          <a:p>
            <a:r>
              <a:rPr lang="en-US"/>
              <a:t>Privileged and confidential. Prepared at the request of counsel. </a:t>
            </a:r>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p>
            <a:r>
              <a:rPr lang="en-US"/>
              <a:t>Privileged and confidential. Prepared at the request of counsel. </a:t>
            </a:r>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4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0"/>
          </p:nvPr>
        </p:nvSpPr>
        <p:spPr/>
        <p:txBody>
          <a:bodyPr/>
          <a:lstStyle/>
          <a:p>
            <a:r>
              <a:rPr lang="en-US"/>
              <a:t>Privileged and confidential. Prepared at the request of counsel. </a:t>
            </a:r>
          </a:p>
        </p:txBody>
      </p:sp>
    </p:spTree>
    <p:extLst>
      <p:ext uri="{BB962C8B-B14F-4D97-AF65-F5344CB8AC3E}">
        <p14:creationId xmlns:p14="http://schemas.microsoft.com/office/powerpoint/2010/main" val="2418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a:t>Presented For</a:t>
            </a:r>
          </a:p>
          <a:p>
            <a:pPr lvl="1"/>
            <a:r>
              <a:rPr lang="en-US"/>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a:t>Presented By</a:t>
            </a:r>
          </a:p>
          <a:p>
            <a:pPr lvl="1"/>
            <a:r>
              <a:rPr lang="en-US"/>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34"/>
          </p:nvPr>
        </p:nvSpPr>
        <p:spPr/>
        <p:txBody>
          <a:bodyPr/>
          <a:lstStyle/>
          <a:p>
            <a:r>
              <a:rPr lang="en-US"/>
              <a:t>Privileged and confidential. Prepared at the request of counsel. </a:t>
            </a:r>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23" name="Text Placeholder 7"/>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48"/>
          </p:nvPr>
        </p:nvSpPr>
        <p:spPr/>
        <p:txBody>
          <a:bodyPr/>
          <a:lstStyle/>
          <a:p>
            <a:r>
              <a:rPr lang="en-US"/>
              <a:t>Privileged and confidential. Prepared at the request of counsel. </a:t>
            </a:r>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17207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9"/>
          </p:nvPr>
        </p:nvSpPr>
        <p:spPr/>
        <p:txBody>
          <a:bodyPr/>
          <a:lstStyle/>
          <a:p>
            <a:r>
              <a:rPr lang="en-US"/>
              <a:t>Privileged and confidential. Prepared at the request of counsel. </a:t>
            </a:r>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4086168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bout Brattle">
    <p:spTree>
      <p:nvGrpSpPr>
        <p:cNvPr id="1" name=""/>
        <p:cNvGrpSpPr/>
        <p:nvPr/>
      </p:nvGrpSpPr>
      <p:grpSpPr>
        <a:xfrm>
          <a:off x="0" y="0"/>
          <a:ext cx="0" cy="0"/>
          <a:chOff x="0" y="0"/>
          <a:chExt cx="0" cy="0"/>
        </a:xfrm>
      </p:grpSpPr>
      <p:sp>
        <p:nvSpPr>
          <p:cNvPr id="12" name="Rectangle 11"/>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a:t>About Brattle</a:t>
            </a:r>
          </a:p>
        </p:txBody>
      </p:sp>
      <p:cxnSp>
        <p:nvCxnSpPr>
          <p:cNvPr id="33" name="Straight Connector 32"/>
          <p:cNvCxnSpPr/>
          <p:nvPr userDrawn="1"/>
        </p:nvCxnSpPr>
        <p:spPr>
          <a:xfrm flipH="1">
            <a:off x="8088968" y="4498821"/>
            <a:ext cx="1378185" cy="1651154"/>
          </a:xfrm>
          <a:prstGeom prst="line">
            <a:avLst/>
          </a:prstGeom>
          <a:noFill/>
          <a:ln w="76200" cap="flat" cmpd="sng" algn="ctr">
            <a:solidFill>
              <a:srgbClr val="FFFFFF"/>
            </a:solidFill>
            <a:prstDash val="solid"/>
          </a:ln>
          <a:effectLst/>
        </p:spPr>
      </p:cxnSp>
      <p:sp>
        <p:nvSpPr>
          <p:cNvPr id="35" name="Text Placeholder 10"/>
          <p:cNvSpPr txBox="1">
            <a:spLocks/>
          </p:cNvSpPr>
          <p:nvPr userDrawn="1"/>
        </p:nvSpPr>
        <p:spPr>
          <a:xfrm>
            <a:off x="609600" y="1220323"/>
            <a:ext cx="10048240" cy="1756916"/>
          </a:xfrm>
          <a:prstGeom prst="rect">
            <a:avLst/>
          </a:prstGeom>
        </p:spPr>
        <p:txBody>
          <a:bodyPr vert="horz" lIns="0" tIns="274320" rIns="0" bIns="91440" rtlCol="0">
            <a:norm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900"/>
              </a:spcBef>
              <a:spcAft>
                <a:spcPts val="0"/>
              </a:spcAft>
              <a:buClr>
                <a:srgbClr val="2297AA"/>
              </a:buClr>
              <a:buSzPct val="90000"/>
              <a:buFont typeface="Wingdings 2" panose="05020102010507070707" pitchFamily="18" charset="2"/>
              <a:buNone/>
              <a:tabLst/>
              <a:defRPr/>
            </a:pPr>
            <a:r>
              <a:rPr kumimoji="0" lang="en-US" sz="18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rPr>
              <a:t>The Brattle Group answers complex economic, finance, and regulatory questions for corporations, law firms, and governments around the world. We are distinguished by the clarity of our insights and the credibility of our experts, which include leading international academics and industry specialists. Brattle has over 350 talented professionals across three continents. For more information, please visit </a:t>
            </a:r>
            <a:r>
              <a:rPr kumimoji="0" lang="en-US" sz="1800" b="1" i="0" u="none" strike="noStrike" kern="1200" cap="none" spc="0" normalizeH="0" baseline="0" noProof="0">
                <a:ln>
                  <a:noFill/>
                </a:ln>
                <a:solidFill>
                  <a:schemeClr val="tx1"/>
                </a:solidFill>
                <a:effectLst/>
                <a:uLnTx/>
                <a:uFillTx/>
                <a:latin typeface="+mn-lt"/>
                <a:ea typeface="+mn-ea"/>
                <a:cs typeface="Calibri Light" panose="020F0302020204030204" pitchFamily="34" charset="0"/>
              </a:rPr>
              <a:t>brattle.com</a:t>
            </a:r>
            <a:r>
              <a:rPr kumimoji="0" lang="en-US" sz="18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rPr>
              <a:t>.</a:t>
            </a:r>
          </a:p>
        </p:txBody>
      </p:sp>
      <p:graphicFrame>
        <p:nvGraphicFramePr>
          <p:cNvPr id="36" name="Table 35"/>
          <p:cNvGraphicFramePr>
            <a:graphicFrameLocks noGrp="1"/>
          </p:cNvGraphicFramePr>
          <p:nvPr userDrawn="1"/>
        </p:nvGraphicFramePr>
        <p:xfrm>
          <a:off x="601091"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a:solidFill>
                            <a:schemeClr val="accent1"/>
                          </a:solidFill>
                        </a:rPr>
                        <a:t>Our Services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solidFill>
                            <a:schemeClr val="accent1"/>
                          </a:solidFill>
                        </a:rPr>
                        <a:t>Research and Consulting</a:t>
                      </a:r>
                    </a:p>
                    <a:p>
                      <a:pPr algn="ctr">
                        <a:lnSpc>
                          <a:spcPct val="150000"/>
                        </a:lnSpc>
                      </a:pPr>
                      <a:r>
                        <a:rPr lang="en-US">
                          <a:solidFill>
                            <a:schemeClr val="accent1"/>
                          </a:solidFill>
                        </a:rPr>
                        <a:t>Litigation and Support</a:t>
                      </a:r>
                    </a:p>
                    <a:p>
                      <a:pPr algn="ctr">
                        <a:lnSpc>
                          <a:spcPct val="150000"/>
                        </a:lnSpc>
                      </a:pPr>
                      <a:r>
                        <a:rPr lang="en-US">
                          <a:solidFill>
                            <a:schemeClr val="accent1"/>
                          </a:solidFill>
                        </a:rPr>
                        <a:t>Expert Testimony</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7" name="Table 36"/>
          <p:cNvGraphicFramePr>
            <a:graphicFrameLocks noGrp="1"/>
          </p:cNvGraphicFramePr>
          <p:nvPr userDrawn="1"/>
        </p:nvGraphicFramePr>
        <p:xfrm>
          <a:off x="4495312"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a:solidFill>
                            <a:schemeClr val="accent1"/>
                          </a:solidFill>
                        </a:rPr>
                        <a:t>Our People</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solidFill>
                            <a:schemeClr val="accent1"/>
                          </a:solidFill>
                        </a:rPr>
                        <a:t>Renowned Experts</a:t>
                      </a:r>
                    </a:p>
                    <a:p>
                      <a:pPr algn="ctr">
                        <a:lnSpc>
                          <a:spcPct val="150000"/>
                        </a:lnSpc>
                      </a:pPr>
                      <a:r>
                        <a:rPr lang="en-US">
                          <a:solidFill>
                            <a:schemeClr val="accent1"/>
                          </a:solidFill>
                        </a:rPr>
                        <a:t>Global Teams</a:t>
                      </a:r>
                    </a:p>
                    <a:p>
                      <a:pPr algn="ctr">
                        <a:lnSpc>
                          <a:spcPct val="150000"/>
                        </a:lnSpc>
                      </a:pPr>
                      <a:r>
                        <a:rPr lang="en-US">
                          <a:solidFill>
                            <a:schemeClr val="accent1"/>
                          </a:solidFill>
                        </a:rPr>
                        <a:t>Intellectual Rigor</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8" name="Table 37"/>
          <p:cNvGraphicFramePr>
            <a:graphicFrameLocks noGrp="1"/>
          </p:cNvGraphicFramePr>
          <p:nvPr userDrawn="1"/>
        </p:nvGraphicFramePr>
        <p:xfrm>
          <a:off x="8389533"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a:solidFill>
                            <a:schemeClr val="accent1"/>
                          </a:solidFill>
                        </a:rPr>
                        <a:t>Our Insights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solidFill>
                            <a:schemeClr val="accent1"/>
                          </a:solidFill>
                        </a:rPr>
                        <a:t>Thoughtful</a:t>
                      </a:r>
                      <a:r>
                        <a:rPr lang="en-US" baseline="0">
                          <a:solidFill>
                            <a:schemeClr val="accent1"/>
                          </a:solidFill>
                        </a:rPr>
                        <a:t> Analysis</a:t>
                      </a:r>
                    </a:p>
                    <a:p>
                      <a:pPr algn="ctr">
                        <a:lnSpc>
                          <a:spcPct val="150000"/>
                        </a:lnSpc>
                      </a:pPr>
                      <a:r>
                        <a:rPr lang="en-US" baseline="0">
                          <a:solidFill>
                            <a:schemeClr val="accent1"/>
                          </a:solidFill>
                        </a:rPr>
                        <a:t>Exceptional Quality</a:t>
                      </a:r>
                    </a:p>
                    <a:p>
                      <a:pPr algn="ctr">
                        <a:lnSpc>
                          <a:spcPct val="150000"/>
                        </a:lnSpc>
                      </a:pPr>
                      <a:r>
                        <a:rPr lang="en-US" baseline="0">
                          <a:solidFill>
                            <a:schemeClr val="accent1"/>
                          </a:solidFill>
                        </a:rPr>
                        <a:t>Clear Communication</a:t>
                      </a:r>
                      <a:endParaRPr lang="en-US">
                        <a:solidFill>
                          <a:schemeClr val="accent1"/>
                        </a:solidFill>
                      </a:endParaRP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cxnSp>
        <p:nvCxnSpPr>
          <p:cNvPr id="11" name="Straight Connector 10"/>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Privileged and Confidential. Prepared at the Request of Counsel. </a:t>
            </a:r>
          </a:p>
        </p:txBody>
      </p:sp>
      <p:sp>
        <p:nvSpPr>
          <p:cNvPr id="5" name="Slide Number Placeholder 4"/>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4152723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ur Practices">
    <p:spTree>
      <p:nvGrpSpPr>
        <p:cNvPr id="1" name=""/>
        <p:cNvGrpSpPr/>
        <p:nvPr/>
      </p:nvGrpSpPr>
      <p:grpSpPr>
        <a:xfrm>
          <a:off x="0" y="0"/>
          <a:ext cx="0" cy="0"/>
          <a:chOff x="0" y="0"/>
          <a:chExt cx="0" cy="0"/>
        </a:xfrm>
      </p:grpSpPr>
      <p:sp>
        <p:nvSpPr>
          <p:cNvPr id="28" name="Rectangle 27"/>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a:t>Our Practices and Industries</a:t>
            </a:r>
          </a:p>
        </p:txBody>
      </p:sp>
      <p:grpSp>
        <p:nvGrpSpPr>
          <p:cNvPr id="16" name="Group 15"/>
          <p:cNvGrpSpPr/>
          <p:nvPr userDrawn="1"/>
        </p:nvGrpSpPr>
        <p:grpSpPr>
          <a:xfrm>
            <a:off x="609600" y="1423216"/>
            <a:ext cx="10516509" cy="1367726"/>
            <a:chOff x="609600" y="1742373"/>
            <a:chExt cx="11483223" cy="1367726"/>
          </a:xfrm>
        </p:grpSpPr>
        <p:sp>
          <p:nvSpPr>
            <p:cNvPr id="17" name="Rectangle 16"/>
            <p:cNvSpPr/>
            <p:nvPr userDrawn="1"/>
          </p:nvSpPr>
          <p:spPr>
            <a:xfrm>
              <a:off x="609600" y="1742373"/>
              <a:ext cx="2880278" cy="338554"/>
            </a:xfrm>
            <a:prstGeom prst="rect">
              <a:avLst/>
            </a:prstGeom>
          </p:spPr>
          <p:txBody>
            <a:bodyPr wrap="square" lIns="0">
              <a:spAutoFit/>
            </a:body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a:ln>
                    <a:noFill/>
                  </a:ln>
                  <a:solidFill>
                    <a:srgbClr val="2297AA"/>
                  </a:solidFill>
                  <a:effectLst/>
                  <a:uLnTx/>
                  <a:uFillTx/>
                </a:rPr>
                <a:t>ENERGY &amp; UTILITIES</a:t>
              </a:r>
            </a:p>
          </p:txBody>
        </p:sp>
        <p:sp>
          <p:nvSpPr>
            <p:cNvPr id="18" name="TextBox 17"/>
            <p:cNvSpPr txBox="1"/>
            <p:nvPr userDrawn="1"/>
          </p:nvSpPr>
          <p:spPr>
            <a:xfrm>
              <a:off x="609601" y="2074219"/>
              <a:ext cx="11483222" cy="1035880"/>
            </a:xfrm>
            <a:prstGeom prst="rect">
              <a:avLst/>
            </a:prstGeom>
            <a:noFill/>
          </p:spPr>
          <p:txBody>
            <a:bodyPr wrap="square" lIns="182880" tIns="0" numCol="3" spcCol="182880" rtlCol="0">
              <a:noAutofit/>
            </a:body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Competition &amp; Market Manipulation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Distributed Energy Resources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Electric Transmission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Electricity Market Modeling &amp; </a:t>
              </a:r>
              <a:br>
                <a:rPr kumimoji="0" lang="en-US" sz="1300" b="0" i="0" u="none" strike="noStrike" kern="0" cap="none" spc="0" normalizeH="0" baseline="0" noProof="0">
                  <a:ln>
                    <a:noFill/>
                  </a:ln>
                  <a:solidFill>
                    <a:srgbClr val="1B232B"/>
                  </a:solidFill>
                  <a:effectLst/>
                  <a:uLnTx/>
                  <a:uFillTx/>
                </a:rPr>
              </a:br>
              <a:r>
                <a:rPr kumimoji="0" lang="en-US" sz="1300" b="0" i="0" u="none" strike="noStrike" kern="0" cap="none" spc="0" normalizeH="0" baseline="0" noProof="0">
                  <a:ln>
                    <a:noFill/>
                  </a:ln>
                  <a:solidFill>
                    <a:srgbClr val="1B232B"/>
                  </a:solidFill>
                  <a:effectLst/>
                  <a:uLnTx/>
                  <a:uFillTx/>
                </a:rPr>
                <a:t>Resource Planning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Electrification &amp; Growth Opportunities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Energy Litigation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Energy Storage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Environmental Policy, Planning &amp; Compliance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Finance and Ratemaking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Gas/Electric Coordination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Market Design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Nuclear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Renewable &amp; Alternative Energy </a:t>
              </a:r>
            </a:p>
          </p:txBody>
        </p:sp>
      </p:grpSp>
      <p:grpSp>
        <p:nvGrpSpPr>
          <p:cNvPr id="19" name="Group 18"/>
          <p:cNvGrpSpPr/>
          <p:nvPr userDrawn="1"/>
        </p:nvGrpSpPr>
        <p:grpSpPr>
          <a:xfrm>
            <a:off x="609600" y="3035181"/>
            <a:ext cx="10434817" cy="1955563"/>
            <a:chOff x="609600" y="3357927"/>
            <a:chExt cx="11394022" cy="1955563"/>
          </a:xfrm>
        </p:grpSpPr>
        <p:sp>
          <p:nvSpPr>
            <p:cNvPr id="20" name="Rectangle 19"/>
            <p:cNvSpPr/>
            <p:nvPr userDrawn="1"/>
          </p:nvSpPr>
          <p:spPr>
            <a:xfrm>
              <a:off x="609600" y="3357927"/>
              <a:ext cx="2193583" cy="338554"/>
            </a:xfrm>
            <a:prstGeom prst="rect">
              <a:avLst/>
            </a:prstGeom>
          </p:spPr>
          <p:txBody>
            <a:bodyPr wrap="square" lIns="0">
              <a:spAutoFit/>
            </a:body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a:ln>
                    <a:noFill/>
                  </a:ln>
                  <a:solidFill>
                    <a:srgbClr val="2297AA"/>
                  </a:solidFill>
                  <a:effectLst/>
                  <a:uLnTx/>
                  <a:uFillTx/>
                </a:rPr>
                <a:t>Litigation</a:t>
              </a:r>
            </a:p>
          </p:txBody>
        </p:sp>
        <p:sp>
          <p:nvSpPr>
            <p:cNvPr id="21" name="TextBox 20"/>
            <p:cNvSpPr txBox="1"/>
            <p:nvPr userDrawn="1"/>
          </p:nvSpPr>
          <p:spPr>
            <a:xfrm>
              <a:off x="609602" y="3679263"/>
              <a:ext cx="11394020" cy="1634227"/>
            </a:xfrm>
            <a:prstGeom prst="rect">
              <a:avLst/>
            </a:prstGeom>
            <a:noFill/>
          </p:spPr>
          <p:txBody>
            <a:bodyPr wrap="square" lIns="182880" tIns="0" numCol="3" spcCol="182880" rtlCol="0">
              <a:noAutofit/>
            </a:body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Accounting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Alternative Investments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Analysis of Market Manipulation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Antitrust/Competition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Bankruptcy &amp; Restructuring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Big Data &amp; Document Analytics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Commercial Damages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Consumer Protection &amp; False </a:t>
              </a:r>
              <a:br>
                <a:rPr kumimoji="0" lang="en-US" sz="1300" b="0" i="0" u="none" strike="noStrike" kern="0" cap="none" spc="0" normalizeH="0" baseline="0" noProof="0">
                  <a:ln>
                    <a:noFill/>
                  </a:ln>
                  <a:solidFill>
                    <a:srgbClr val="1B232B"/>
                  </a:solidFill>
                  <a:effectLst/>
                  <a:uLnTx/>
                  <a:uFillTx/>
                </a:rPr>
              </a:br>
              <a:r>
                <a:rPr kumimoji="0" lang="en-US" sz="1300" b="0" i="0" u="none" strike="noStrike" kern="0" cap="none" spc="0" normalizeH="0" baseline="0" noProof="0">
                  <a:ln>
                    <a:noFill/>
                  </a:ln>
                  <a:solidFill>
                    <a:srgbClr val="1B232B"/>
                  </a:solidFill>
                  <a:effectLst/>
                  <a:uLnTx/>
                  <a:uFillTx/>
                </a:rPr>
                <a:t>Advertising Disputes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Cryptocurrency and Digital Assets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Environmental Litigation &amp; Regulation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Intellectual Property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International Arbitration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International Trade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Mergers &amp; Acquisitions Litigation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Product Liability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Regulatory Investigations &amp; Enforcement</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Securities Class Actions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Tax Controversy &amp; Transfer Pricing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Valuation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White Collar Investigations &amp; Litigation</a:t>
              </a:r>
            </a:p>
          </p:txBody>
        </p:sp>
      </p:grpSp>
      <p:grpSp>
        <p:nvGrpSpPr>
          <p:cNvPr id="22" name="Group 21"/>
          <p:cNvGrpSpPr/>
          <p:nvPr userDrawn="1"/>
        </p:nvGrpSpPr>
        <p:grpSpPr>
          <a:xfrm>
            <a:off x="609600" y="5089125"/>
            <a:ext cx="10434819" cy="998010"/>
            <a:chOff x="609600" y="5130381"/>
            <a:chExt cx="11394024" cy="998010"/>
          </a:xfrm>
        </p:grpSpPr>
        <p:sp>
          <p:nvSpPr>
            <p:cNvPr id="23" name="Rectangle 22"/>
            <p:cNvSpPr/>
            <p:nvPr userDrawn="1"/>
          </p:nvSpPr>
          <p:spPr>
            <a:xfrm>
              <a:off x="609600" y="5130381"/>
              <a:ext cx="2193583" cy="338554"/>
            </a:xfrm>
            <a:prstGeom prst="rect">
              <a:avLst/>
            </a:prstGeom>
          </p:spPr>
          <p:txBody>
            <a:bodyPr wrap="square" lIns="0">
              <a:spAutoFit/>
            </a:body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a:ln>
                    <a:noFill/>
                  </a:ln>
                  <a:solidFill>
                    <a:srgbClr val="2297AA"/>
                  </a:solidFill>
                  <a:effectLst/>
                  <a:uLnTx/>
                  <a:uFillTx/>
                </a:rPr>
                <a:t>Industries</a:t>
              </a:r>
            </a:p>
          </p:txBody>
        </p:sp>
        <p:sp>
          <p:nvSpPr>
            <p:cNvPr id="24" name="TextBox 23"/>
            <p:cNvSpPr txBox="1"/>
            <p:nvPr userDrawn="1"/>
          </p:nvSpPr>
          <p:spPr>
            <a:xfrm>
              <a:off x="609602" y="5466158"/>
              <a:ext cx="11394022" cy="662233"/>
            </a:xfrm>
            <a:prstGeom prst="rect">
              <a:avLst/>
            </a:prstGeom>
            <a:noFill/>
          </p:spPr>
          <p:txBody>
            <a:bodyPr wrap="square" lIns="182880" tIns="0" numCol="3" spcCol="182880" rtlCol="0">
              <a:noAutofit/>
            </a:body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Electric Power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Financial Institutions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Infrastructure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Pharmaceuticals &amp; Medical Devices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Telecommunications, Internet &amp; Media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Transportation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Water </a:t>
              </a:r>
            </a:p>
          </p:txBody>
        </p:sp>
      </p:grpSp>
      <p:cxnSp>
        <p:nvCxnSpPr>
          <p:cNvPr id="25" name="Straight Connector 24"/>
          <p:cNvCxnSpPr/>
          <p:nvPr userDrawn="1"/>
        </p:nvCxnSpPr>
        <p:spPr>
          <a:xfrm>
            <a:off x="609600" y="2986725"/>
            <a:ext cx="10972798" cy="0"/>
          </a:xfrm>
          <a:prstGeom prst="line">
            <a:avLst/>
          </a:prstGeom>
          <a:noFill/>
          <a:ln w="19050" cap="flat" cmpd="sng" algn="ctr">
            <a:solidFill>
              <a:srgbClr val="FFFFFF">
                <a:lumMod val="95000"/>
              </a:srgbClr>
            </a:solidFill>
            <a:prstDash val="solid"/>
          </a:ln>
          <a:effectLst/>
        </p:spPr>
      </p:cxnSp>
      <p:cxnSp>
        <p:nvCxnSpPr>
          <p:cNvPr id="26" name="Straight Connector 25"/>
          <p:cNvCxnSpPr/>
          <p:nvPr userDrawn="1"/>
        </p:nvCxnSpPr>
        <p:spPr>
          <a:xfrm>
            <a:off x="609600" y="5049055"/>
            <a:ext cx="10972798" cy="0"/>
          </a:xfrm>
          <a:prstGeom prst="line">
            <a:avLst/>
          </a:prstGeom>
          <a:noFill/>
          <a:ln w="19050" cap="flat" cmpd="sng" algn="ctr">
            <a:solidFill>
              <a:srgbClr val="FFFFFF">
                <a:lumMod val="95000"/>
              </a:srgbClr>
            </a:solidFill>
            <a:prstDash val="solid"/>
          </a:ln>
          <a:effectLst/>
        </p:spPr>
      </p:cxnSp>
      <p:cxnSp>
        <p:nvCxnSpPr>
          <p:cNvPr id="27" name="Straight Connector 2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Privileged and Confidential. Prepared at the Request of Counsel. </a:t>
            </a:r>
          </a:p>
        </p:txBody>
      </p:sp>
      <p:sp>
        <p:nvSpPr>
          <p:cNvPr id="4" name="Slide Number Placeholder 3"/>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361551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r Offices">
    <p:spTree>
      <p:nvGrpSpPr>
        <p:cNvPr id="1" name=""/>
        <p:cNvGrpSpPr/>
        <p:nvPr/>
      </p:nvGrpSpPr>
      <p:grpSpPr>
        <a:xfrm>
          <a:off x="0" y="0"/>
          <a:ext cx="0" cy="0"/>
          <a:chOff x="0" y="0"/>
          <a:chExt cx="0" cy="0"/>
        </a:xfrm>
      </p:grpSpPr>
      <p:sp>
        <p:nvSpPr>
          <p:cNvPr id="3" name="Rectangle 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a:t>Our Offices</a:t>
            </a:r>
          </a:p>
        </p:txBody>
      </p: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042" y="1598098"/>
            <a:ext cx="2634768" cy="1328016"/>
          </a:xfrm>
          <a:prstGeom prst="rect">
            <a:avLst/>
          </a:prstGeom>
        </p:spPr>
      </p:pic>
      <p:pic>
        <p:nvPicPr>
          <p:cNvPr id="116" name="Picture 1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4472" y="1594022"/>
            <a:ext cx="2632994" cy="1327122"/>
          </a:xfrm>
          <a:prstGeom prst="rect">
            <a:avLst/>
          </a:prstGeom>
        </p:spPr>
      </p:pic>
      <p:grpSp>
        <p:nvGrpSpPr>
          <p:cNvPr id="114" name="Group 113"/>
          <p:cNvGrpSpPr/>
          <p:nvPr userDrawn="1"/>
        </p:nvGrpSpPr>
        <p:grpSpPr>
          <a:xfrm>
            <a:off x="467864" y="1594022"/>
            <a:ext cx="11204854" cy="4378574"/>
            <a:chOff x="215725" y="1447277"/>
            <a:chExt cx="11673841" cy="4525319"/>
          </a:xfrm>
        </p:grpSpPr>
        <p:pic>
          <p:nvPicPr>
            <p:cNvPr id="104" name="Picture 10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4190" y="1447277"/>
              <a:ext cx="2743200" cy="1371600"/>
            </a:xfrm>
            <a:prstGeom prst="rect">
              <a:avLst/>
            </a:prstGeom>
          </p:spPr>
        </p:pic>
        <p:pic>
          <p:nvPicPr>
            <p:cNvPr id="106" name="Picture 10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6365" y="1447277"/>
              <a:ext cx="2743200" cy="1371600"/>
            </a:xfrm>
            <a:prstGeom prst="rect">
              <a:avLst/>
            </a:prstGeom>
          </p:spPr>
        </p:pic>
        <p:pic>
          <p:nvPicPr>
            <p:cNvPr id="107" name="Picture 10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8515" y="3029203"/>
              <a:ext cx="2743200" cy="1371600"/>
            </a:xfrm>
            <a:prstGeom prst="rect">
              <a:avLst/>
            </a:prstGeom>
          </p:spPr>
        </p:pic>
        <p:pic>
          <p:nvPicPr>
            <p:cNvPr id="108" name="Picture 10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74190" y="3029203"/>
              <a:ext cx="2743200" cy="1371600"/>
            </a:xfrm>
            <a:prstGeom prst="rect">
              <a:avLst/>
            </a:prstGeom>
          </p:spPr>
        </p:pic>
        <p:pic>
          <p:nvPicPr>
            <p:cNvPr id="109" name="Picture 10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12215" y="3029203"/>
              <a:ext cx="2743200" cy="1371600"/>
            </a:xfrm>
            <a:prstGeom prst="rect">
              <a:avLst/>
            </a:prstGeom>
          </p:spPr>
        </p:pic>
        <p:pic>
          <p:nvPicPr>
            <p:cNvPr id="110" name="Picture 10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46366" y="3029203"/>
              <a:ext cx="2743200" cy="1371600"/>
            </a:xfrm>
            <a:prstGeom prst="rect">
              <a:avLst/>
            </a:prstGeom>
          </p:spPr>
        </p:pic>
        <p:pic>
          <p:nvPicPr>
            <p:cNvPr id="111" name="Picture 1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23245" y="4600996"/>
              <a:ext cx="2743200" cy="1371600"/>
            </a:xfrm>
            <a:prstGeom prst="rect">
              <a:avLst/>
            </a:prstGeom>
          </p:spPr>
        </p:pic>
        <p:pic>
          <p:nvPicPr>
            <p:cNvPr id="112" name="Picture 1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69659" y="4600996"/>
              <a:ext cx="2743200" cy="1371600"/>
            </a:xfrm>
            <a:prstGeom prst="rect">
              <a:avLst/>
            </a:prstGeom>
          </p:spPr>
        </p:pic>
        <p:pic>
          <p:nvPicPr>
            <p:cNvPr id="113" name="Picture 1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40338" y="4600996"/>
              <a:ext cx="2743200" cy="1371600"/>
            </a:xfrm>
            <a:prstGeom prst="rect">
              <a:avLst/>
            </a:prstGeom>
          </p:spPr>
        </p:pic>
        <p:grpSp>
          <p:nvGrpSpPr>
            <p:cNvPr id="95" name="Group 94"/>
            <p:cNvGrpSpPr/>
            <p:nvPr userDrawn="1"/>
          </p:nvGrpSpPr>
          <p:grpSpPr>
            <a:xfrm>
              <a:off x="217310" y="2372769"/>
              <a:ext cx="881490" cy="387797"/>
              <a:chOff x="274600" y="2372769"/>
              <a:chExt cx="881490" cy="387797"/>
            </a:xfrm>
          </p:grpSpPr>
          <p:sp>
            <p:nvSpPr>
              <p:cNvPr id="64" name="Isosceles Triangle 63"/>
              <p:cNvSpPr/>
              <p:nvPr userDrawn="1"/>
            </p:nvSpPr>
            <p:spPr>
              <a:xfrm rot="10800000">
                <a:off x="274600" y="2654410"/>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4601" y="2372769"/>
                <a:ext cx="881489"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BOSTON</a:t>
                </a:r>
              </a:p>
            </p:txBody>
          </p:sp>
        </p:grpSp>
        <p:grpSp>
          <p:nvGrpSpPr>
            <p:cNvPr id="94" name="Group 93"/>
            <p:cNvGrpSpPr/>
            <p:nvPr userDrawn="1"/>
          </p:nvGrpSpPr>
          <p:grpSpPr>
            <a:xfrm>
              <a:off x="3151879" y="2367856"/>
              <a:ext cx="889397" cy="387797"/>
              <a:chOff x="3190194" y="2367856"/>
              <a:chExt cx="889397" cy="387797"/>
            </a:xfrm>
          </p:grpSpPr>
          <p:sp>
            <p:nvSpPr>
              <p:cNvPr id="65" name="Isosceles Triangle 64"/>
              <p:cNvSpPr/>
              <p:nvPr userDrawn="1"/>
            </p:nvSpPr>
            <p:spPr>
              <a:xfrm rot="10800000">
                <a:off x="3190194" y="2649497"/>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userDrawn="1"/>
            </p:nvSpPr>
            <p:spPr>
              <a:xfrm>
                <a:off x="3190195" y="2367856"/>
                <a:ext cx="889396"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Brussels</a:t>
                </a:r>
              </a:p>
            </p:txBody>
          </p:sp>
        </p:grpSp>
        <p:grpSp>
          <p:nvGrpSpPr>
            <p:cNvPr id="93" name="Group 92"/>
            <p:cNvGrpSpPr/>
            <p:nvPr userDrawn="1"/>
          </p:nvGrpSpPr>
          <p:grpSpPr>
            <a:xfrm>
              <a:off x="6088382" y="2367856"/>
              <a:ext cx="887734" cy="387798"/>
              <a:chOff x="5992561" y="2367856"/>
              <a:chExt cx="887734" cy="387798"/>
            </a:xfrm>
          </p:grpSpPr>
          <p:sp>
            <p:nvSpPr>
              <p:cNvPr id="67" name="Isosceles Triangle 66"/>
              <p:cNvSpPr/>
              <p:nvPr userDrawn="1"/>
            </p:nvSpPr>
            <p:spPr>
              <a:xfrm rot="10800000">
                <a:off x="5992561" y="264949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userDrawn="1"/>
            </p:nvSpPr>
            <p:spPr>
              <a:xfrm>
                <a:off x="5992562" y="2367856"/>
                <a:ext cx="887733" cy="286284"/>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Chicago</a:t>
                </a:r>
              </a:p>
            </p:txBody>
          </p:sp>
        </p:grpSp>
        <p:grpSp>
          <p:nvGrpSpPr>
            <p:cNvPr id="92" name="Group 91"/>
            <p:cNvGrpSpPr/>
            <p:nvPr userDrawn="1"/>
          </p:nvGrpSpPr>
          <p:grpSpPr>
            <a:xfrm>
              <a:off x="9023224" y="2369072"/>
              <a:ext cx="819234" cy="383155"/>
              <a:chOff x="8801634" y="2369072"/>
              <a:chExt cx="819234" cy="383155"/>
            </a:xfrm>
          </p:grpSpPr>
          <p:sp>
            <p:nvSpPr>
              <p:cNvPr id="69" name="Isosceles Triangle 68"/>
              <p:cNvSpPr/>
              <p:nvPr userDrawn="1"/>
            </p:nvSpPr>
            <p:spPr>
              <a:xfrm rot="10800000">
                <a:off x="8801634" y="2646071"/>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userDrawn="1"/>
            </p:nvSpPr>
            <p:spPr>
              <a:xfrm>
                <a:off x="8801635" y="2369072"/>
                <a:ext cx="819233"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spc="50" baseline="0">
                    <a:solidFill>
                      <a:srgbClr val="FFFFFF"/>
                    </a:solidFill>
                    <a:latin typeface="+mn-lt"/>
                  </a:rPr>
                  <a:t>  London</a:t>
                </a:r>
              </a:p>
            </p:txBody>
          </p:sp>
        </p:grpSp>
        <p:grpSp>
          <p:nvGrpSpPr>
            <p:cNvPr id="88" name="Group 87"/>
            <p:cNvGrpSpPr/>
            <p:nvPr userDrawn="1"/>
          </p:nvGrpSpPr>
          <p:grpSpPr>
            <a:xfrm>
              <a:off x="215725" y="3921494"/>
              <a:ext cx="883075" cy="387797"/>
              <a:chOff x="274600" y="3921494"/>
              <a:chExt cx="883075" cy="387797"/>
            </a:xfrm>
          </p:grpSpPr>
          <p:sp>
            <p:nvSpPr>
              <p:cNvPr id="71" name="Isosceles Triangle 70"/>
              <p:cNvSpPr/>
              <p:nvPr userDrawn="1"/>
            </p:nvSpPr>
            <p:spPr>
              <a:xfrm rot="10800000">
                <a:off x="274600"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userDrawn="1"/>
            </p:nvSpPr>
            <p:spPr>
              <a:xfrm>
                <a:off x="274601" y="3921494"/>
                <a:ext cx="88307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Madrid</a:t>
                </a:r>
              </a:p>
            </p:txBody>
          </p:sp>
        </p:grpSp>
        <p:grpSp>
          <p:nvGrpSpPr>
            <p:cNvPr id="89" name="Group 88"/>
            <p:cNvGrpSpPr/>
            <p:nvPr userDrawn="1"/>
          </p:nvGrpSpPr>
          <p:grpSpPr>
            <a:xfrm>
              <a:off x="3151878" y="3926136"/>
              <a:ext cx="974015" cy="383155"/>
              <a:chOff x="3139006" y="3926136"/>
              <a:chExt cx="974015" cy="383155"/>
            </a:xfrm>
          </p:grpSpPr>
          <p:sp>
            <p:nvSpPr>
              <p:cNvPr id="73" name="Isosceles Triangle 72"/>
              <p:cNvSpPr/>
              <p:nvPr userDrawn="1"/>
            </p:nvSpPr>
            <p:spPr>
              <a:xfrm rot="10800000">
                <a:off x="3139006"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userDrawn="1"/>
            </p:nvSpPr>
            <p:spPr>
              <a:xfrm>
                <a:off x="3139007" y="3926136"/>
                <a:ext cx="974014"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New York</a:t>
                </a:r>
              </a:p>
            </p:txBody>
          </p:sp>
        </p:grpSp>
        <p:grpSp>
          <p:nvGrpSpPr>
            <p:cNvPr id="90" name="Group 89"/>
            <p:cNvGrpSpPr/>
            <p:nvPr userDrawn="1"/>
          </p:nvGrpSpPr>
          <p:grpSpPr>
            <a:xfrm>
              <a:off x="6094352" y="3926136"/>
              <a:ext cx="627151" cy="383155"/>
              <a:chOff x="6051171" y="3926136"/>
              <a:chExt cx="627151" cy="383155"/>
            </a:xfrm>
          </p:grpSpPr>
          <p:sp>
            <p:nvSpPr>
              <p:cNvPr id="75" name="Isosceles Triangle 74"/>
              <p:cNvSpPr/>
              <p:nvPr userDrawn="1"/>
            </p:nvSpPr>
            <p:spPr>
              <a:xfrm rot="10800000">
                <a:off x="6051171"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userDrawn="1"/>
            </p:nvSpPr>
            <p:spPr>
              <a:xfrm>
                <a:off x="6051172" y="3926136"/>
                <a:ext cx="627150"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Rome</a:t>
                </a:r>
              </a:p>
            </p:txBody>
          </p:sp>
        </p:grpSp>
        <p:grpSp>
          <p:nvGrpSpPr>
            <p:cNvPr id="91" name="Group 90"/>
            <p:cNvGrpSpPr/>
            <p:nvPr userDrawn="1"/>
          </p:nvGrpSpPr>
          <p:grpSpPr>
            <a:xfrm>
              <a:off x="9023225" y="3921494"/>
              <a:ext cx="1460314" cy="387797"/>
              <a:chOff x="8801635" y="3921494"/>
              <a:chExt cx="1460314" cy="387797"/>
            </a:xfrm>
          </p:grpSpPr>
          <p:sp>
            <p:nvSpPr>
              <p:cNvPr id="77" name="Isosceles Triangle 76"/>
              <p:cNvSpPr/>
              <p:nvPr userDrawn="1"/>
            </p:nvSpPr>
            <p:spPr>
              <a:xfrm rot="10800000">
                <a:off x="8801635"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userDrawn="1"/>
            </p:nvSpPr>
            <p:spPr>
              <a:xfrm>
                <a:off x="8801635" y="3921494"/>
                <a:ext cx="146031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San Francisco</a:t>
                </a:r>
              </a:p>
            </p:txBody>
          </p:sp>
        </p:grpSp>
        <p:grpSp>
          <p:nvGrpSpPr>
            <p:cNvPr id="96" name="Group 95"/>
            <p:cNvGrpSpPr/>
            <p:nvPr userDrawn="1"/>
          </p:nvGrpSpPr>
          <p:grpSpPr>
            <a:xfrm>
              <a:off x="1707809" y="5479452"/>
              <a:ext cx="7438556" cy="387798"/>
              <a:chOff x="1572992" y="5503336"/>
              <a:chExt cx="7438556" cy="387798"/>
            </a:xfrm>
          </p:grpSpPr>
          <p:grpSp>
            <p:nvGrpSpPr>
              <p:cNvPr id="87" name="Group 86"/>
              <p:cNvGrpSpPr/>
              <p:nvPr userDrawn="1"/>
            </p:nvGrpSpPr>
            <p:grpSpPr>
              <a:xfrm>
                <a:off x="1572992" y="5507979"/>
                <a:ext cx="768932" cy="383155"/>
                <a:chOff x="1216477" y="5507979"/>
                <a:chExt cx="768932" cy="383155"/>
              </a:xfrm>
            </p:grpSpPr>
            <p:sp>
              <p:nvSpPr>
                <p:cNvPr id="79" name="Isosceles Triangle 78"/>
                <p:cNvSpPr/>
                <p:nvPr userDrawn="1"/>
              </p:nvSpPr>
              <p:spPr>
                <a:xfrm rot="10800000">
                  <a:off x="1216477"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userDrawn="1"/>
              </p:nvSpPr>
              <p:spPr>
                <a:xfrm>
                  <a:off x="1216478" y="5507979"/>
                  <a:ext cx="768931"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Sydney</a:t>
                  </a:r>
                </a:p>
              </p:txBody>
            </p:sp>
          </p:grpSp>
          <p:grpSp>
            <p:nvGrpSpPr>
              <p:cNvPr id="86" name="Group 85"/>
              <p:cNvGrpSpPr/>
              <p:nvPr userDrawn="1"/>
            </p:nvGrpSpPr>
            <p:grpSpPr>
              <a:xfrm>
                <a:off x="4515669" y="5503337"/>
                <a:ext cx="970678" cy="387797"/>
                <a:chOff x="4515669" y="5503337"/>
                <a:chExt cx="970678" cy="387797"/>
              </a:xfrm>
            </p:grpSpPr>
            <p:sp>
              <p:nvSpPr>
                <p:cNvPr id="81" name="Isosceles Triangle 80"/>
                <p:cNvSpPr/>
                <p:nvPr userDrawn="1"/>
              </p:nvSpPr>
              <p:spPr>
                <a:xfrm rot="10800000">
                  <a:off x="4515669"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userDrawn="1"/>
              </p:nvSpPr>
              <p:spPr>
                <a:xfrm>
                  <a:off x="4515670" y="5503337"/>
                  <a:ext cx="970677"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Toronto</a:t>
                  </a:r>
                </a:p>
              </p:txBody>
            </p:sp>
          </p:grpSp>
          <p:grpSp>
            <p:nvGrpSpPr>
              <p:cNvPr id="85" name="Group 84"/>
              <p:cNvGrpSpPr/>
              <p:nvPr userDrawn="1"/>
            </p:nvGrpSpPr>
            <p:grpSpPr>
              <a:xfrm>
                <a:off x="7482380" y="5503336"/>
                <a:ext cx="1529168" cy="387798"/>
                <a:chOff x="7398195" y="5503336"/>
                <a:chExt cx="1529168" cy="387798"/>
              </a:xfrm>
            </p:grpSpPr>
            <p:sp>
              <p:nvSpPr>
                <p:cNvPr id="83" name="Isosceles Triangle 82"/>
                <p:cNvSpPr/>
                <p:nvPr userDrawn="1"/>
              </p:nvSpPr>
              <p:spPr>
                <a:xfrm rot="10800000">
                  <a:off x="7398195"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userDrawn="1"/>
              </p:nvSpPr>
              <p:spPr>
                <a:xfrm>
                  <a:off x="7398196" y="5503336"/>
                  <a:ext cx="1529167" cy="286282"/>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Washington, DC</a:t>
                  </a:r>
                </a:p>
              </p:txBody>
            </p:sp>
          </p:grpSp>
        </p:grpSp>
      </p:grpSp>
      <p:sp>
        <p:nvSpPr>
          <p:cNvPr id="5" name="Footer Placeholder 4"/>
          <p:cNvSpPr>
            <a:spLocks noGrp="1"/>
          </p:cNvSpPr>
          <p:nvPr>
            <p:ph type="ftr" sz="quarter" idx="10"/>
          </p:nvPr>
        </p:nvSpPr>
        <p:spPr/>
        <p:txBody>
          <a:bodyPr/>
          <a:lstStyle/>
          <a:p>
            <a:r>
              <a:rPr lang="en-US"/>
              <a:t>Privileged and Confidential. Prepared at the Request of Counsel. </a:t>
            </a:r>
          </a:p>
        </p:txBody>
      </p:sp>
      <p:sp>
        <p:nvSpPr>
          <p:cNvPr id="7" name="Slide Number Placeholder 6"/>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cxnSp>
        <p:nvCxnSpPr>
          <p:cNvPr id="53" name="Straight Connector 5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63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er">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717045"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092" y="995479"/>
            <a:ext cx="5210907" cy="261848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720" y="3750487"/>
            <a:ext cx="2605863" cy="2605863"/>
          </a:xfrm>
          <a:prstGeom prst="rect">
            <a:avLst/>
          </a:prstGeom>
        </p:spPr>
      </p:pic>
      <p:sp>
        <p:nvSpPr>
          <p:cNvPr id="9" name="Footer Placeholder 4"/>
          <p:cNvSpPr>
            <a:spLocks noGrp="1"/>
          </p:cNvSpPr>
          <p:nvPr>
            <p:ph type="ftr" sz="quarter" idx="10"/>
          </p:nvPr>
        </p:nvSpPr>
        <p:spPr>
          <a:xfrm>
            <a:off x="510989" y="6356350"/>
            <a:ext cx="9617750" cy="365125"/>
          </a:xfrm>
        </p:spPr>
        <p:txBody>
          <a:bodyPr/>
          <a:lstStyle>
            <a:lvl1pPr>
              <a:defRPr/>
            </a:lvl1pPr>
          </a:lstStyle>
          <a:p>
            <a:r>
              <a:rPr lang="en-US"/>
              <a:t>© 2020 The Brattle Group</a:t>
            </a:r>
          </a:p>
        </p:txBody>
      </p:sp>
    </p:spTree>
    <p:extLst>
      <p:ext uri="{BB962C8B-B14F-4D97-AF65-F5344CB8AC3E}">
        <p14:creationId xmlns:p14="http://schemas.microsoft.com/office/powerpoint/2010/main" val="21924606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1"/>
            <a:ext cx="10363200" cy="1470025"/>
          </a:xfrm>
          <a:prstGeom prst="rect">
            <a:avLst/>
          </a:prstGeo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03/25/2022</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394E1E7-201A-475B-BC54-138A97EDB787}" type="slidenum">
              <a:rPr lang="en-US"/>
              <a:pPr>
                <a:defRPr/>
              </a:pPr>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4263" t="27330" r="6528" b="23997"/>
          <a:stretch/>
        </p:blipFill>
        <p:spPr>
          <a:xfrm>
            <a:off x="560405" y="5787103"/>
            <a:ext cx="4507364" cy="475488"/>
          </a:xfrm>
          <a:prstGeom prst="rect">
            <a:avLst/>
          </a:prstGeom>
        </p:spPr>
      </p:pic>
    </p:spTree>
    <p:extLst>
      <p:ext uri="{BB962C8B-B14F-4D97-AF65-F5344CB8AC3E}">
        <p14:creationId xmlns:p14="http://schemas.microsoft.com/office/powerpoint/2010/main" val="407837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09600" y="1752600"/>
            <a:ext cx="10972800" cy="1143000"/>
          </a:xfrm>
          <a:prstGeom prst="rect">
            <a:avLst/>
          </a:prstGeom>
        </p:spPr>
        <p:txBody>
          <a:bodyPr anchor="t">
            <a:normAutofit/>
          </a:bodyPr>
          <a:lstStyle/>
          <a:p>
            <a:r>
              <a:t>Title Text</a:t>
            </a:r>
          </a:p>
        </p:txBody>
      </p:sp>
      <p:sp>
        <p:nvSpPr>
          <p:cNvPr id="38" name="Body Level One…"/>
          <p:cNvSpPr txBox="1">
            <a:spLocks noGrp="1"/>
          </p:cNvSpPr>
          <p:nvPr>
            <p:ph type="body" sz="half" idx="1"/>
          </p:nvPr>
        </p:nvSpPr>
        <p:spPr>
          <a:xfrm>
            <a:off x="609600" y="2819400"/>
            <a:ext cx="5386917" cy="3951288"/>
          </a:xfrm>
          <a:prstGeom prst="rect">
            <a:avLst/>
          </a:prstGeom>
        </p:spPr>
        <p:txBody>
          <a:bodyPr>
            <a:normAutofit/>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171700" indent="-3429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45425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userDrawn="1"/>
        </p:nvSpPr>
        <p:spPr>
          <a:xfrm>
            <a:off x="5166" y="-38748"/>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b="66974"/>
          <a:stretch/>
        </p:blipFill>
        <p:spPr>
          <a:xfrm>
            <a:off x="0" y="-38746"/>
            <a:ext cx="12192000" cy="2286000"/>
          </a:xfrm>
          <a:prstGeom prst="rect">
            <a:avLst/>
          </a:prstGeom>
        </p:spPr>
      </p:pic>
      <p:sp>
        <p:nvSpPr>
          <p:cNvPr id="13" name="Gradient Overlay"/>
          <p:cNvSpPr/>
          <p:nvPr userDrawn="1"/>
        </p:nvSpPr>
        <p:spPr>
          <a:xfrm>
            <a:off x="2583" y="-38748"/>
            <a:ext cx="12189417" cy="2286002"/>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2376655"/>
            <a:ext cx="11164888" cy="3800307"/>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60864"/>
            <a:ext cx="6040438" cy="477054"/>
          </a:xfrm>
        </p:spPr>
        <p:txBody>
          <a:bodyPr lIns="45720">
            <a:spAutoFit/>
          </a:bodyPr>
          <a:lstStyle>
            <a:lvl1pPr marL="55563" indent="-55563">
              <a:defRPr sz="1600" b="1" cap="all" spc="50" baseline="0">
                <a:solidFill>
                  <a:schemeClr val="accent1">
                    <a:lumMod val="20000"/>
                    <a:lumOff val="80000"/>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2014597"/>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508000" y="1329720"/>
            <a:ext cx="11164718" cy="555476"/>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0692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p:txBody>
          <a:bodyPr/>
          <a:lstStyle/>
          <a:p>
            <a:r>
              <a:rPr lang="en-US"/>
              <a:t>Click to edit Master title style</a:t>
            </a:r>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Tree>
    <p:extLst>
      <p:ext uri="{BB962C8B-B14F-4D97-AF65-F5344CB8AC3E}">
        <p14:creationId xmlns:p14="http://schemas.microsoft.com/office/powerpoint/2010/main" val="129933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3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355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52939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a:t>Privileged and confidential. Prepared at the request of counsel. </a:t>
            </a:r>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720" r:id="rId6"/>
    <p:sldLayoutId id="2147483681" r:id="rId7"/>
    <p:sldLayoutId id="2147483722" r:id="rId8"/>
    <p:sldLayoutId id="2147483721" r:id="rId9"/>
    <p:sldLayoutId id="2147483706" r:id="rId10"/>
    <p:sldLayoutId id="2147483702" r:id="rId11"/>
    <p:sldLayoutId id="2147483710" r:id="rId12"/>
    <p:sldLayoutId id="2147483701" r:id="rId13"/>
    <p:sldLayoutId id="2147483700" r:id="rId14"/>
    <p:sldLayoutId id="2147483717" r:id="rId15"/>
    <p:sldLayoutId id="2147483705" r:id="rId16"/>
    <p:sldLayoutId id="2147483719" r:id="rId17"/>
    <p:sldLayoutId id="2147483682" r:id="rId18"/>
    <p:sldLayoutId id="2147483714" r:id="rId19"/>
    <p:sldLayoutId id="2147483696" r:id="rId20"/>
    <p:sldLayoutId id="2147483709" r:id="rId21"/>
    <p:sldLayoutId id="2147483704" r:id="rId22"/>
    <p:sldLayoutId id="2147483723" r:id="rId23"/>
    <p:sldLayoutId id="2147483716" r:id="rId24"/>
    <p:sldLayoutId id="2147483725" r:id="rId25"/>
    <p:sldLayoutId id="2147483726" r:id="rId26"/>
    <p:sldLayoutId id="2147483727" r:id="rId27"/>
    <p:sldLayoutId id="2147483728" r:id="rId28"/>
  </p:sldLayoutIdLst>
  <p:hf hdr="0" dt="0"/>
  <p:txStyles>
    <p:titleStyle>
      <a:lvl1pPr algn="l" defTabSz="457200" rtl="0" eaLnBrk="1" latinLnBrk="0" hangingPunct="1">
        <a:lnSpc>
          <a:spcPct val="80000"/>
        </a:lnSpc>
        <a:spcBef>
          <a:spcPct val="0"/>
        </a:spcBef>
        <a:buNone/>
        <a:defRPr sz="28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a:t>03/25/2022</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C46049A-B227-4519-AF09-38B2D021AD62}" type="slidenum">
              <a:rPr lang="en-US"/>
              <a:pPr>
                <a:defRPr/>
              </a:pPr>
              <a:t>‹#›</a:t>
            </a:fld>
            <a:endParaRPr lang="en-US"/>
          </a:p>
        </p:txBody>
      </p:sp>
    </p:spTree>
    <p:extLst>
      <p:ext uri="{BB962C8B-B14F-4D97-AF65-F5344CB8AC3E}">
        <p14:creationId xmlns:p14="http://schemas.microsoft.com/office/powerpoint/2010/main" val="1277907567"/>
      </p:ext>
    </p:extLst>
  </p:cSld>
  <p:clrMap bg1="lt1" tx1="dk1" bg2="lt2" tx2="dk2" accent1="accent1" accent2="accent2" accent3="accent3" accent4="accent4" accent5="accent5" accent6="accent6" hlink="hlink" folHlink="folHlink"/>
  <p:sldLayoutIdLst>
    <p:sldLayoutId id="2147483731" r:id="rId1"/>
    <p:sldLayoutId id="2147483732" r:id="rId2"/>
  </p:sldLayoutIdLst>
  <p:hf sldNum="0" hdr="0" dt="0"/>
  <p:txStyles>
    <p:title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p:titleStyle>
    <p:bodyStyle>
      <a:lvl1pPr marL="342900" indent="-342900" algn="l" rtl="0" eaLnBrk="1" fontAlgn="base" hangingPunct="1">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eaLnBrk="1" fontAlgn="base" hangingPunct="1">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whitehouse.gov/wp-content/uploads/2021/02/TechnicalSupportDocument_SocialCostofCarbonMethaneNitrousOxid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eia.gov/consumption/residential/data/2015/index.php?view=consumption#by%20fuel" TargetMode="External"/><Relationship Id="rId5" Type="http://schemas.openxmlformats.org/officeDocument/2006/relationships/hyperlink" Target="https://aspe.hhs.gov/topics/poverty-economic-mobility/poverty-guidelines/prior-hhs-poverty-guidelines-federal-register-references/2021-poverty-guidelines" TargetMode="External"/><Relationship Id="rId4" Type="http://schemas.openxmlformats.org/officeDocument/2006/relationships/hyperlink" Target="https://proxy.lsnj.org/rcenter/GetPublicDocument/00b5ccde-9b51-48de-abe3-55dd767a685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board.secretary@bpu.nj.gov" TargetMode="Externa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pu.state.nj.us/bpu/newsroom/public/"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1981200"/>
            <a:ext cx="8305800" cy="2025650"/>
          </a:xfrm>
        </p:spPr>
        <p:txBody>
          <a:bodyPr/>
          <a:lstStyle/>
          <a:p>
            <a:r>
              <a:rPr lang="en-US" sz="4400" dirty="0"/>
              <a:t>Ratepayer Impact Study</a:t>
            </a:r>
            <a:br>
              <a:rPr lang="en-US" sz="4400" dirty="0"/>
            </a:br>
            <a:r>
              <a:rPr lang="en-US" sz="4400" dirty="0"/>
              <a:t>Stakeholder Meeting</a:t>
            </a:r>
            <a:br>
              <a:rPr lang="en-US" sz="4400" dirty="0"/>
            </a:br>
            <a:endParaRPr lang="en-US" sz="4400" dirty="0"/>
          </a:p>
        </p:txBody>
      </p:sp>
      <p:sp>
        <p:nvSpPr>
          <p:cNvPr id="5" name="Subtitle 4"/>
          <p:cNvSpPr>
            <a:spLocks noGrp="1"/>
          </p:cNvSpPr>
          <p:nvPr>
            <p:ph type="subTitle" idx="1"/>
          </p:nvPr>
        </p:nvSpPr>
        <p:spPr>
          <a:xfrm>
            <a:off x="2895600" y="4724400"/>
            <a:ext cx="6400800" cy="914400"/>
          </a:xfrm>
        </p:spPr>
        <p:txBody>
          <a:bodyPr/>
          <a:lstStyle/>
          <a:p>
            <a:r>
              <a:rPr lang="en-US" dirty="0"/>
              <a:t>May 23, 2022</a:t>
            </a:r>
          </a:p>
        </p:txBody>
      </p:sp>
      <p:pic>
        <p:nvPicPr>
          <p:cNvPr id="6" name="Picture 2" descr="C:\Users\jamieson\Desktop\Copy of NJBPU PP.png"/>
          <p:cNvPicPr>
            <a:picLocks noChangeAspect="1" noChangeArrowheads="1"/>
          </p:cNvPicPr>
          <p:nvPr/>
        </p:nvPicPr>
        <p:blipFill>
          <a:blip r:embed="rId3">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50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9</a:t>
            </a:fld>
            <a:endParaRPr lang="en-US"/>
          </a:p>
        </p:txBody>
      </p:sp>
      <p:sp>
        <p:nvSpPr>
          <p:cNvPr id="4" name="Text Placeholder 3"/>
          <p:cNvSpPr>
            <a:spLocks noGrp="1"/>
          </p:cNvSpPr>
          <p:nvPr>
            <p:ph type="body" sz="quarter" idx="16"/>
          </p:nvPr>
        </p:nvSpPr>
        <p:spPr>
          <a:xfrm>
            <a:off x="507999" y="1250786"/>
            <a:ext cx="10926317" cy="5288126"/>
          </a:xfrm>
        </p:spPr>
        <p:txBody>
          <a:bodyPr vert="horz" lIns="0" tIns="182880" rIns="91440" bIns="45720" rtlCol="0" anchor="t">
            <a:noAutofit/>
          </a:bodyPr>
          <a:lstStyle/>
          <a:p>
            <a:pPr marL="86995" indent="-86995"/>
            <a:r>
              <a:rPr lang="en-US" sz="1800" b="1" u="sng" dirty="0"/>
              <a:t>Synopsis</a:t>
            </a:r>
            <a:r>
              <a:rPr lang="en-US" sz="1800" dirty="0"/>
              <a:t>: Multiple commenters found the </a:t>
            </a:r>
            <a:r>
              <a:rPr lang="en-US" sz="1800" dirty="0" smtClean="0"/>
              <a:t>Study </a:t>
            </a:r>
            <a:r>
              <a:rPr lang="en-US" sz="1800" dirty="0"/>
              <a:t>scope limited and asked to expand it to include the climate impact mitigation and public health-related benefits of the EMP.</a:t>
            </a:r>
          </a:p>
          <a:p>
            <a:pPr lvl="1"/>
            <a:r>
              <a:rPr lang="en-US" sz="1600" dirty="0"/>
              <a:t>Some of these cited benefits are avoiding health impacts caused by fossil</a:t>
            </a:r>
            <a:r>
              <a:rPr lang="en-US" sz="1600" dirty="0">
                <a:ea typeface="+mn-lt"/>
                <a:cs typeface="+mn-lt"/>
              </a:rPr>
              <a:t>-</a:t>
            </a:r>
            <a:r>
              <a:rPr lang="en-US" sz="1600" dirty="0"/>
              <a:t>fuel</a:t>
            </a:r>
            <a:r>
              <a:rPr lang="en-US" sz="1600" dirty="0">
                <a:ea typeface="+mn-lt"/>
                <a:cs typeface="+mn-lt"/>
              </a:rPr>
              <a:t>-</a:t>
            </a:r>
            <a:r>
              <a:rPr lang="en-US" sz="1600" dirty="0"/>
              <a:t>generated air pollution, water pollution, and the increasing direct effects of climate change, like stronger and more frequent storms and flooding.</a:t>
            </a:r>
            <a:endParaRPr lang="en-US" sz="1600" dirty="0">
              <a:cs typeface="Calibri"/>
            </a:endParaRPr>
          </a:p>
          <a:p>
            <a:pPr marL="86995" indent="-86995"/>
            <a:r>
              <a:rPr lang="en-US" sz="1800" b="1" u="sng" dirty="0"/>
              <a:t>Response</a:t>
            </a:r>
            <a:r>
              <a:rPr lang="en-US" sz="1800" dirty="0"/>
              <a:t>: Brattle and the Board acknowledge and agree that the EMP will play a major role reducing emissions and adverse effects of climate change.  However, quantifying these costs is outside the scope of this particular </a:t>
            </a:r>
            <a:r>
              <a:rPr lang="en-US" sz="1800" dirty="0" smtClean="0"/>
              <a:t>Study</a:t>
            </a:r>
            <a:r>
              <a:rPr lang="en-US" sz="1800" dirty="0"/>
              <a:t>.</a:t>
            </a:r>
            <a:endParaRPr lang="en-US" sz="1800" dirty="0">
              <a:ea typeface="Calibri"/>
              <a:cs typeface="Calibri"/>
            </a:endParaRPr>
          </a:p>
          <a:p>
            <a:pPr lvl="1"/>
            <a:r>
              <a:rPr lang="en-US" sz="1600" dirty="0"/>
              <a:t>NJBPU commissioned this </a:t>
            </a:r>
            <a:r>
              <a:rPr lang="en-US" sz="1600" dirty="0" smtClean="0"/>
              <a:t>Study </a:t>
            </a:r>
            <a:r>
              <a:rPr lang="en-US" sz="1600" dirty="0"/>
              <a:t>to evaluate the </a:t>
            </a:r>
            <a:r>
              <a:rPr lang="en-US" sz="1600" b="1" dirty="0"/>
              <a:t>impacts of the EMP on the ratepayers</a:t>
            </a:r>
            <a:r>
              <a:rPr lang="en-US" sz="1600" dirty="0"/>
              <a:t> and total energy burden when EMP programs are </a:t>
            </a:r>
            <a:r>
              <a:rPr lang="en-US" sz="1600" dirty="0" smtClean="0"/>
              <a:t>implemented,</a:t>
            </a:r>
            <a:r>
              <a:rPr lang="en-US" sz="1600" dirty="0"/>
              <a:t> taking into account both direct costs and benefits.</a:t>
            </a:r>
            <a:endParaRPr lang="en-US" sz="1600" dirty="0">
              <a:cs typeface="Calibri"/>
            </a:endParaRPr>
          </a:p>
          <a:p>
            <a:pPr lvl="1"/>
            <a:r>
              <a:rPr lang="en-US" sz="1600" dirty="0"/>
              <a:t>It is an ambitious </a:t>
            </a:r>
            <a:r>
              <a:rPr lang="en-US" sz="1600" dirty="0" smtClean="0"/>
              <a:t>effort</a:t>
            </a:r>
            <a:r>
              <a:rPr lang="en-US" sz="1600" dirty="0" smtClean="0">
                <a:solidFill>
                  <a:srgbClr val="FF0000"/>
                </a:solidFill>
              </a:rPr>
              <a:t> </a:t>
            </a:r>
            <a:r>
              <a:rPr lang="en-US" sz="1600" dirty="0"/>
              <a:t>to carefully analyze all the costs and benefits of the EMP for eight electric-gas utility combinations and for three customer classes</a:t>
            </a:r>
            <a:r>
              <a:rPr lang="en-US" sz="1600" dirty="0" smtClean="0"/>
              <a:t>.</a:t>
            </a:r>
          </a:p>
          <a:p>
            <a:pPr marL="111125" lvl="1" indent="0">
              <a:buNone/>
            </a:pPr>
            <a:endParaRPr lang="en-US" dirty="0">
              <a:cs typeface="Calibri"/>
            </a:endParaRPr>
          </a:p>
          <a:p>
            <a:pPr marL="111125" lvl="1" indent="0">
              <a:buNone/>
            </a:pPr>
            <a:r>
              <a:rPr lang="en-US" b="1" u="sng" dirty="0"/>
              <a:t>Actions</a:t>
            </a:r>
            <a:r>
              <a:rPr lang="en-US" dirty="0"/>
              <a:t>: The Study will acknowledge and discuss environmental and public health benefits on a qualitative basis. Additionally, in order to provide a sense for the avoided damages from the reduced emissions, the </a:t>
            </a:r>
            <a:r>
              <a:rPr lang="en-US" dirty="0" smtClean="0"/>
              <a:t>Study </a:t>
            </a:r>
            <a:r>
              <a:rPr lang="en-US" dirty="0"/>
              <a:t>team will calculate the avoided cost of emissions using “Social Cost of Carbon</a:t>
            </a:r>
            <a:r>
              <a:rPr lang="en-US" dirty="0" smtClean="0"/>
              <a:t>.”  </a:t>
            </a:r>
            <a:r>
              <a:rPr lang="en-US" dirty="0"/>
              <a:t>Board Staff likewise acknowledges the potential usefulness of conducting a rigorous study in the future of climate and health benefits.  </a:t>
            </a:r>
            <a:endParaRPr lang="en-US" dirty="0">
              <a:cs typeface="Calibri"/>
            </a:endParaRPr>
          </a:p>
        </p:txBody>
      </p:sp>
      <p:sp>
        <p:nvSpPr>
          <p:cNvPr id="6" name="Title 5"/>
          <p:cNvSpPr>
            <a:spLocks noGrp="1"/>
          </p:cNvSpPr>
          <p:nvPr>
            <p:ph type="title"/>
          </p:nvPr>
        </p:nvSpPr>
        <p:spPr/>
        <p:txBody>
          <a:bodyPr/>
          <a:lstStyle/>
          <a:p>
            <a:r>
              <a:rPr lang="en-US" b="1" dirty="0">
                <a:latin typeface="Calibri"/>
                <a:cs typeface="Calibri"/>
              </a:rPr>
              <a:t>Theme 1</a:t>
            </a:r>
            <a:r>
              <a:rPr lang="en-US" dirty="0">
                <a:latin typeface="Calibri"/>
                <a:cs typeface="Calibri"/>
              </a:rPr>
              <a:t>: </a:t>
            </a:r>
            <a:r>
              <a:rPr lang="en-US" dirty="0">
                <a:solidFill>
                  <a:schemeClr val="tx2"/>
                </a:solidFill>
                <a:latin typeface="Calibri"/>
                <a:cs typeface="Calibri"/>
              </a:rPr>
              <a:t>Limited study </a:t>
            </a:r>
            <a:r>
              <a:rPr lang="en-US" dirty="0" smtClean="0">
                <a:solidFill>
                  <a:schemeClr val="tx2"/>
                </a:solidFill>
                <a:latin typeface="Calibri"/>
                <a:cs typeface="Calibri"/>
              </a:rPr>
              <a:t>scope</a:t>
            </a:r>
            <a:endParaRPr lang="en-US" strike="sngStrike" dirty="0">
              <a:solidFill>
                <a:schemeClr val="tx2"/>
              </a:solidFill>
              <a:latin typeface="Calibri"/>
              <a:cs typeface="Calibri"/>
            </a:endParaRPr>
          </a:p>
        </p:txBody>
      </p:sp>
    </p:spTree>
    <p:extLst>
      <p:ext uri="{BB962C8B-B14F-4D97-AF65-F5344CB8AC3E}">
        <p14:creationId xmlns:p14="http://schemas.microsoft.com/office/powerpoint/2010/main" val="352484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10</a:t>
            </a:fld>
            <a:endParaRPr lang="en-US"/>
          </a:p>
        </p:txBody>
      </p:sp>
      <p:sp>
        <p:nvSpPr>
          <p:cNvPr id="4" name="Text Placeholder 3"/>
          <p:cNvSpPr>
            <a:spLocks noGrp="1"/>
          </p:cNvSpPr>
          <p:nvPr>
            <p:ph type="body" sz="quarter" idx="16"/>
          </p:nvPr>
        </p:nvSpPr>
        <p:spPr>
          <a:xfrm>
            <a:off x="507999" y="1285875"/>
            <a:ext cx="11164888" cy="5175249"/>
          </a:xfrm>
        </p:spPr>
        <p:txBody>
          <a:bodyPr vert="horz" lIns="0" tIns="182880" rIns="91440" bIns="45720" rtlCol="0" anchor="t">
            <a:noAutofit/>
          </a:bodyPr>
          <a:lstStyle/>
          <a:p>
            <a:pPr marL="86995" indent="-86995"/>
            <a:r>
              <a:rPr lang="en-US" sz="1800" b="1" u="sng" dirty="0"/>
              <a:t>Synopsis</a:t>
            </a:r>
            <a:r>
              <a:rPr lang="en-US" sz="1800" dirty="0"/>
              <a:t>: Multiple commenters indicated that the </a:t>
            </a:r>
            <a:r>
              <a:rPr lang="en-US" sz="1800" dirty="0" smtClean="0"/>
              <a:t>Study </a:t>
            </a:r>
            <a:r>
              <a:rPr lang="en-US" sz="1800" dirty="0"/>
              <a:t>might be understating the grid infrastructure costs on the delivery system that would be necessary to meet the EMP targets.  More specifically, parties asked to provide additional insight into the assumed 1% real growth year-over-year (YoY) revenue requirement on the basis that a 1% growth assumption likely underestimates the level of necessary investment given the more ambitious pathways being assessed in the Study.</a:t>
            </a:r>
          </a:p>
          <a:p>
            <a:pPr marL="86995" indent="-86995"/>
            <a:r>
              <a:rPr lang="en-US" sz="1800" b="1" u="sng" dirty="0"/>
              <a:t>Response</a:t>
            </a:r>
            <a:r>
              <a:rPr lang="en-US" sz="1800" dirty="0"/>
              <a:t>: The best approach to inform this assumption </a:t>
            </a:r>
            <a:r>
              <a:rPr lang="en-US" sz="1800" dirty="0" smtClean="0"/>
              <a:t>is to </a:t>
            </a:r>
            <a:r>
              <a:rPr lang="en-US" sz="1800" dirty="0"/>
              <a:t>rely on utility “distribution system plans” for the next decade for the estimated costs of integrating the new load and generation associated with meeting EMP targets.  In the absence of formal Integrated Distribution Plan requirements from the Board, we reviewed utilities’ historical revenue requirements and found that they have increased in the range of 1-2% YoY over the past 5 years.</a:t>
            </a:r>
            <a:endParaRPr lang="en-US" sz="1800" dirty="0">
              <a:cs typeface="Calibri" panose="020F0502020204030204"/>
            </a:endParaRPr>
          </a:p>
          <a:p>
            <a:pPr lvl="1"/>
            <a:r>
              <a:rPr lang="en-US" sz="1600" dirty="0"/>
              <a:t>Based on these data, we have originally assumed 1% YoY growth rate through 2030 for all three scenarios on the basis that the system already has some headroom for growth and the use of load flexibility programs to keep the growth rate under check. </a:t>
            </a:r>
            <a:endParaRPr lang="en-US" sz="1600" dirty="0" smtClean="0"/>
          </a:p>
          <a:p>
            <a:pPr marL="111125" lvl="1" indent="0">
              <a:buNone/>
            </a:pPr>
            <a:endParaRPr lang="en-US" sz="1600" dirty="0">
              <a:ea typeface="Calibri"/>
              <a:cs typeface="Calibri"/>
            </a:endParaRPr>
          </a:p>
          <a:p>
            <a:pPr marL="111125" lvl="1" indent="0">
              <a:buNone/>
            </a:pPr>
            <a:r>
              <a:rPr lang="en-US" b="1" u="sng" dirty="0"/>
              <a:t>Action</a:t>
            </a:r>
            <a:r>
              <a:rPr lang="en-US" dirty="0"/>
              <a:t>: The </a:t>
            </a:r>
            <a:r>
              <a:rPr lang="en-US" dirty="0" smtClean="0"/>
              <a:t>Study </a:t>
            </a:r>
            <a:r>
              <a:rPr lang="en-US" dirty="0"/>
              <a:t>team decided to revise this assumption for the “EMP Achievement” and “</a:t>
            </a:r>
            <a:r>
              <a:rPr lang="en-US" dirty="0" smtClean="0"/>
              <a:t>Ambitious” </a:t>
            </a:r>
            <a:r>
              <a:rPr lang="en-US" dirty="0"/>
              <a:t>scenarios, and now assume 2% year-over-year growth rate through 2030 for electric utilities</a:t>
            </a:r>
            <a:r>
              <a:rPr lang="en-US" dirty="0">
                <a:ea typeface="+mn-lt"/>
                <a:cs typeface="+mn-lt"/>
              </a:rPr>
              <a:t>.</a:t>
            </a:r>
          </a:p>
        </p:txBody>
      </p:sp>
      <p:sp>
        <p:nvSpPr>
          <p:cNvPr id="6" name="Title 5"/>
          <p:cNvSpPr>
            <a:spLocks noGrp="1"/>
          </p:cNvSpPr>
          <p:nvPr>
            <p:ph type="title"/>
          </p:nvPr>
        </p:nvSpPr>
        <p:spPr/>
        <p:txBody>
          <a:bodyPr/>
          <a:lstStyle/>
          <a:p>
            <a:r>
              <a:rPr lang="en-US" b="1" dirty="0">
                <a:latin typeface="Calibri"/>
                <a:cs typeface="Calibri"/>
              </a:rPr>
              <a:t>Theme 2</a:t>
            </a:r>
            <a:r>
              <a:rPr lang="en-US" dirty="0">
                <a:latin typeface="Calibri"/>
                <a:cs typeface="Calibri"/>
              </a:rPr>
              <a:t>: Understated grid infrastructure </a:t>
            </a:r>
            <a:r>
              <a:rPr lang="en-US" dirty="0" smtClean="0">
                <a:latin typeface="Calibri"/>
                <a:cs typeface="Calibri"/>
              </a:rPr>
              <a:t>costs</a:t>
            </a:r>
            <a:r>
              <a:rPr lang="en-US" dirty="0">
                <a:latin typeface="Calibri"/>
                <a:cs typeface="Calibri"/>
              </a:rPr>
              <a:t> </a:t>
            </a:r>
            <a:endParaRPr lang="en-US" dirty="0"/>
          </a:p>
        </p:txBody>
      </p:sp>
    </p:spTree>
    <p:extLst>
      <p:ext uri="{BB962C8B-B14F-4D97-AF65-F5344CB8AC3E}">
        <p14:creationId xmlns:p14="http://schemas.microsoft.com/office/powerpoint/2010/main" val="58774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11</a:t>
            </a:fld>
            <a:endParaRPr lang="en-US"/>
          </a:p>
        </p:txBody>
      </p:sp>
      <p:sp>
        <p:nvSpPr>
          <p:cNvPr id="4" name="Text Placeholder 3"/>
          <p:cNvSpPr>
            <a:spLocks noGrp="1"/>
          </p:cNvSpPr>
          <p:nvPr>
            <p:ph type="body" sz="quarter" idx="16"/>
          </p:nvPr>
        </p:nvSpPr>
        <p:spPr/>
        <p:txBody>
          <a:bodyPr vert="horz" lIns="0" tIns="182880" rIns="91440" bIns="45720" rtlCol="0" anchor="t">
            <a:noAutofit/>
          </a:bodyPr>
          <a:lstStyle/>
          <a:p>
            <a:pPr marL="86995" indent="-86995"/>
            <a:r>
              <a:rPr lang="en-US" b="1" u="sng" dirty="0"/>
              <a:t>Synopsis</a:t>
            </a:r>
            <a:r>
              <a:rPr lang="en-US" dirty="0"/>
              <a:t>: Several commenters noted that the assumption of 20% increase in utilities' fixed monthly customer charges from 2020 levels by the </a:t>
            </a:r>
            <a:r>
              <a:rPr lang="en-US" dirty="0" smtClean="0"/>
              <a:t>Study </a:t>
            </a:r>
            <a:r>
              <a:rPr lang="en-US" dirty="0"/>
              <a:t>year 2030 may overstate historic trends and may result in underestimating the volumetric rates</a:t>
            </a:r>
            <a:r>
              <a:rPr lang="en-US" dirty="0">
                <a:ea typeface="+mn-lt"/>
                <a:cs typeface="+mn-lt"/>
              </a:rPr>
              <a:t>.</a:t>
            </a:r>
            <a:endParaRPr lang="en-US" dirty="0"/>
          </a:p>
          <a:p>
            <a:pPr marL="86995" indent="-86995"/>
            <a:r>
              <a:rPr lang="en-US" b="1" u="sng" dirty="0"/>
              <a:t>Response</a:t>
            </a:r>
            <a:r>
              <a:rPr lang="en-US" dirty="0"/>
              <a:t>: We assume 20% nominal growth rate which implies keeping the fixed monthly customer charge constant in real dollars.  </a:t>
            </a:r>
            <a:endParaRPr lang="en-US" dirty="0">
              <a:cs typeface="Calibri" panose="020F0502020204030204"/>
            </a:endParaRPr>
          </a:p>
          <a:p>
            <a:pPr lvl="1"/>
            <a:r>
              <a:rPr lang="en-US" dirty="0"/>
              <a:t>In developing this assumption, we reviewed the changes in customer charges for the NJ electric </a:t>
            </a:r>
            <a:r>
              <a:rPr lang="en-US" dirty="0" smtClean="0"/>
              <a:t>and gas utilities </a:t>
            </a:r>
            <a:r>
              <a:rPr lang="en-US" dirty="0"/>
              <a:t>over the past 10 </a:t>
            </a:r>
            <a:r>
              <a:rPr lang="en-US" dirty="0" smtClean="0"/>
              <a:t>years.</a:t>
            </a:r>
            <a:endParaRPr lang="en-US" dirty="0">
              <a:solidFill>
                <a:srgbClr val="FF0000"/>
              </a:solidFill>
              <a:ea typeface="+mn-lt"/>
              <a:cs typeface="+mn-lt"/>
            </a:endParaRPr>
          </a:p>
          <a:p>
            <a:pPr lvl="1"/>
            <a:r>
              <a:rPr lang="en-US" dirty="0"/>
              <a:t>We found that the customer charges increased by 1-6% YoY in nominal </a:t>
            </a:r>
            <a:r>
              <a:rPr lang="en-US" dirty="0" smtClean="0"/>
              <a:t>terms.</a:t>
            </a:r>
            <a:endParaRPr lang="en-US" dirty="0">
              <a:solidFill>
                <a:srgbClr val="FF0000"/>
              </a:solidFill>
              <a:ea typeface="+mn-lt"/>
              <a:cs typeface="+mn-lt"/>
            </a:endParaRPr>
          </a:p>
          <a:p>
            <a:pPr marL="86995" indent="-86995"/>
            <a:r>
              <a:rPr lang="en-US" b="1" u="sng" dirty="0"/>
              <a:t>Action</a:t>
            </a:r>
            <a:r>
              <a:rPr lang="en-US" dirty="0"/>
              <a:t>: We are not revising this assumption at this time (even though there is basis for increasing it and leading to lower volumetric rates).  </a:t>
            </a:r>
            <a:r>
              <a:rPr lang="en-US" dirty="0" smtClean="0"/>
              <a:t>However, we </a:t>
            </a:r>
            <a:r>
              <a:rPr lang="en-US" dirty="0"/>
              <a:t>have taken the conservative approach of keeping fixed monthly charges as initially </a:t>
            </a:r>
            <a:r>
              <a:rPr lang="en-US" dirty="0" smtClean="0"/>
              <a:t>proposed; this </a:t>
            </a:r>
            <a:r>
              <a:rPr lang="en-US" dirty="0"/>
              <a:t>ensures our results remain conservative and do not understate rate impacts.</a:t>
            </a:r>
            <a:endParaRPr lang="en-US" dirty="0">
              <a:cs typeface="Calibri"/>
            </a:endParaRPr>
          </a:p>
        </p:txBody>
      </p:sp>
      <p:sp>
        <p:nvSpPr>
          <p:cNvPr id="6" name="Title 5"/>
          <p:cNvSpPr>
            <a:spLocks noGrp="1"/>
          </p:cNvSpPr>
          <p:nvPr>
            <p:ph type="title"/>
          </p:nvPr>
        </p:nvSpPr>
        <p:spPr/>
        <p:txBody>
          <a:bodyPr/>
          <a:lstStyle/>
          <a:p>
            <a:r>
              <a:rPr lang="en-US" b="1" dirty="0">
                <a:latin typeface="Calibri"/>
                <a:ea typeface="Calibri"/>
                <a:cs typeface="Calibri"/>
              </a:rPr>
              <a:t>Theme 3</a:t>
            </a:r>
            <a:r>
              <a:rPr lang="en-US" dirty="0">
                <a:latin typeface="Calibri"/>
                <a:ea typeface="Calibri"/>
                <a:cs typeface="Calibri"/>
              </a:rPr>
              <a:t>: Fixed monthly customer charge growth is </a:t>
            </a:r>
            <a:r>
              <a:rPr lang="en-US" dirty="0" smtClean="0">
                <a:latin typeface="Calibri"/>
                <a:ea typeface="Calibri"/>
                <a:cs typeface="Calibri"/>
              </a:rPr>
              <a:t>overstated</a:t>
            </a:r>
            <a:endParaRPr lang="en-US"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285293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12</a:t>
            </a:fld>
            <a:endParaRPr lang="en-US"/>
          </a:p>
        </p:txBody>
      </p:sp>
      <p:sp>
        <p:nvSpPr>
          <p:cNvPr id="4" name="Text Placeholder 3"/>
          <p:cNvSpPr>
            <a:spLocks noGrp="1"/>
          </p:cNvSpPr>
          <p:nvPr>
            <p:ph type="body" sz="quarter" idx="16"/>
          </p:nvPr>
        </p:nvSpPr>
        <p:spPr>
          <a:xfrm>
            <a:off x="584199" y="1214356"/>
            <a:ext cx="10998201" cy="4995862"/>
          </a:xfrm>
        </p:spPr>
        <p:txBody>
          <a:bodyPr vert="horz" lIns="0" tIns="182880" rIns="91440" bIns="45720" rtlCol="0" anchor="t">
            <a:noAutofit/>
          </a:bodyPr>
          <a:lstStyle/>
          <a:p>
            <a:pPr marL="86995" indent="-86995"/>
            <a:r>
              <a:rPr lang="en-US" sz="1800" b="1" u="sng" dirty="0"/>
              <a:t>Synopsis</a:t>
            </a:r>
            <a:r>
              <a:rPr lang="en-US" sz="1800" dirty="0"/>
              <a:t>: Several commenters indicated that the </a:t>
            </a:r>
            <a:r>
              <a:rPr lang="en-US" sz="1800" dirty="0" smtClean="0"/>
              <a:t>Study </a:t>
            </a:r>
            <a:r>
              <a:rPr lang="en-US" sz="1800" dirty="0"/>
              <a:t>cost impacts will be overstated due to the assumption that utilities’ rate designs will not change before 2030</a:t>
            </a:r>
            <a:r>
              <a:rPr lang="en-US" sz="1800" dirty="0">
                <a:ea typeface="+mn-lt"/>
                <a:cs typeface="+mn-lt"/>
              </a:rPr>
              <a:t>.</a:t>
            </a:r>
            <a:endParaRPr lang="en-US" sz="1800" dirty="0"/>
          </a:p>
          <a:p>
            <a:pPr marL="86995" indent="-86995"/>
            <a:r>
              <a:rPr lang="en-US" sz="1800" b="1" u="sng" dirty="0"/>
              <a:t>Response</a:t>
            </a:r>
            <a:r>
              <a:rPr lang="en-US" sz="1800" dirty="0"/>
              <a:t>: The Study </a:t>
            </a:r>
            <a:r>
              <a:rPr lang="en-US" sz="1800" dirty="0" smtClean="0"/>
              <a:t>team </a:t>
            </a:r>
            <a:r>
              <a:rPr lang="en-US" sz="1800" dirty="0"/>
              <a:t>agrees that there could be significant savings associated with future rate design changes and that time varying rates (TVR) can be an effective tool to mitigate costly grid infrastructure expansion if/when they achieve higher levels of participation.  However, these rates are not currently implemented, and the Study </a:t>
            </a:r>
            <a:r>
              <a:rPr lang="en-US" sz="1800" dirty="0" smtClean="0"/>
              <a:t>team </a:t>
            </a:r>
            <a:r>
              <a:rPr lang="en-US" sz="1800" dirty="0"/>
              <a:t>recommends making the conservative assumption to not include the potential benefits of TVRs in the </a:t>
            </a:r>
            <a:r>
              <a:rPr lang="en-US" sz="1800" dirty="0" smtClean="0"/>
              <a:t>Study </a:t>
            </a:r>
            <a:r>
              <a:rPr lang="en-US" sz="1800" dirty="0"/>
              <a:t>at this time.  Once utilities put forward more concrete plans on their rate design </a:t>
            </a:r>
            <a:r>
              <a:rPr lang="en-US" sz="1800" dirty="0" smtClean="0"/>
              <a:t>proposals, </a:t>
            </a:r>
            <a:r>
              <a:rPr lang="en-US" sz="1800" dirty="0"/>
              <a:t>these assumptions can be integrated into the next ratepayer impact study.</a:t>
            </a:r>
            <a:endParaRPr lang="en-US" sz="1800" dirty="0">
              <a:cs typeface="Calibri"/>
            </a:endParaRPr>
          </a:p>
          <a:p>
            <a:pPr marL="86995" indent="-86995"/>
            <a:r>
              <a:rPr lang="en-US" sz="1800" b="1" u="sng" dirty="0"/>
              <a:t>Action</a:t>
            </a:r>
            <a:r>
              <a:rPr lang="en-US" sz="1800" dirty="0"/>
              <a:t>: The Study will continue to make the status quo rate design assumption but will discuss options to help contain grid infrastructure costs such as TVRs and active managed charging programs in the conclusions section.  Further, Board Staff sees value in conducting a further study to determine how best to implement TVRs, particularly once New Jersey reaches critical deploying of smart meters in the next few years.  Based on experience in other jurisdictions, it takes a few of years for utilities to design, test, implement and market TVRs.  </a:t>
            </a:r>
            <a:r>
              <a:rPr lang="en-US" sz="1800" dirty="0" smtClean="0"/>
              <a:t>While it takes several years to achieve significant participation (~15%) under opt-in programs, implementation </a:t>
            </a:r>
            <a:r>
              <a:rPr lang="en-US" sz="1800" dirty="0"/>
              <a:t>can be sped up by making TVRs the default rate </a:t>
            </a:r>
            <a:r>
              <a:rPr lang="en-US" sz="1800" dirty="0" smtClean="0"/>
              <a:t>structure</a:t>
            </a:r>
            <a:r>
              <a:rPr lang="en-US" sz="1800" dirty="0"/>
              <a:t>.</a:t>
            </a:r>
            <a:endParaRPr lang="en-US" sz="1800" dirty="0">
              <a:cs typeface="Calibri"/>
            </a:endParaRPr>
          </a:p>
        </p:txBody>
      </p:sp>
      <p:sp>
        <p:nvSpPr>
          <p:cNvPr id="6" name="Title 5"/>
          <p:cNvSpPr>
            <a:spLocks noGrp="1"/>
          </p:cNvSpPr>
          <p:nvPr>
            <p:ph type="title"/>
          </p:nvPr>
        </p:nvSpPr>
        <p:spPr>
          <a:xfrm>
            <a:off x="508000" y="266700"/>
            <a:ext cx="10231535" cy="801524"/>
          </a:xfrm>
        </p:spPr>
        <p:txBody>
          <a:bodyPr/>
          <a:lstStyle/>
          <a:p>
            <a:r>
              <a:rPr lang="en-US" b="1" dirty="0">
                <a:latin typeface="Calibri"/>
                <a:ea typeface="Calibri"/>
                <a:cs typeface="Calibri"/>
              </a:rPr>
              <a:t>Theme 4</a:t>
            </a:r>
            <a:r>
              <a:rPr lang="en-US" dirty="0">
                <a:latin typeface="Calibri"/>
                <a:ea typeface="Calibri"/>
                <a:cs typeface="Calibri"/>
              </a:rPr>
              <a:t>: Study does not utilize more efficient rate designs that might be adopted in the </a:t>
            </a:r>
            <a:r>
              <a:rPr lang="en-US" dirty="0" smtClean="0">
                <a:latin typeface="Calibri"/>
                <a:ea typeface="Calibri"/>
                <a:cs typeface="Calibri"/>
              </a:rPr>
              <a:t>future</a:t>
            </a:r>
            <a:endParaRPr lang="en-US"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125778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13</a:t>
            </a:fld>
            <a:endParaRPr lang="en-US"/>
          </a:p>
        </p:txBody>
      </p:sp>
      <p:sp>
        <p:nvSpPr>
          <p:cNvPr id="4" name="Text Placeholder 3"/>
          <p:cNvSpPr>
            <a:spLocks noGrp="1"/>
          </p:cNvSpPr>
          <p:nvPr>
            <p:ph type="body" sz="quarter" idx="16"/>
          </p:nvPr>
        </p:nvSpPr>
        <p:spPr>
          <a:xfrm>
            <a:off x="507999" y="1360488"/>
            <a:ext cx="11164888" cy="4995862"/>
          </a:xfrm>
        </p:spPr>
        <p:txBody>
          <a:bodyPr vert="horz" lIns="0" tIns="182880" rIns="91440" bIns="45720" rtlCol="0" anchor="t">
            <a:noAutofit/>
          </a:bodyPr>
          <a:lstStyle/>
          <a:p>
            <a:pPr marL="86995" indent="-86995"/>
            <a:r>
              <a:rPr lang="en-US" b="1" u="sng" dirty="0"/>
              <a:t>Synopsis</a:t>
            </a:r>
            <a:r>
              <a:rPr lang="en-US" dirty="0"/>
              <a:t>: Several commenters recommended to include a consumer profile for either a fuel oil or propane customer to highlight the cost savings for this consumer group that may be associated with building electrification</a:t>
            </a:r>
            <a:r>
              <a:rPr lang="en-US" dirty="0">
                <a:ea typeface="+mn-lt"/>
                <a:cs typeface="+mn-lt"/>
              </a:rPr>
              <a:t>.</a:t>
            </a:r>
            <a:endParaRPr lang="en-US" dirty="0"/>
          </a:p>
          <a:p>
            <a:pPr marL="86995" indent="-86995"/>
            <a:r>
              <a:rPr lang="en-US" b="1" u="sng" dirty="0"/>
              <a:t>Response</a:t>
            </a:r>
            <a:r>
              <a:rPr lang="en-US" dirty="0"/>
              <a:t>: Based on our analysis of </a:t>
            </a:r>
            <a:r>
              <a:rPr lang="en-US" dirty="0" smtClean="0"/>
              <a:t>the U.S </a:t>
            </a:r>
            <a:r>
              <a:rPr lang="en-US" dirty="0"/>
              <a:t>Energy Information </a:t>
            </a:r>
            <a:r>
              <a:rPr lang="en-US" dirty="0" smtClean="0"/>
              <a:t>Administration (EIA) </a:t>
            </a:r>
            <a:r>
              <a:rPr lang="en-US" dirty="0"/>
              <a:t>data, </a:t>
            </a:r>
            <a:r>
              <a:rPr lang="en-US" dirty="0" smtClean="0"/>
              <a:t>9.6% of residential homes use </a:t>
            </a:r>
            <a:r>
              <a:rPr lang="en-US" dirty="0"/>
              <a:t>fuel oil or propane for heating in New Jersey.  Even though fuel oil/propane represents a small </a:t>
            </a:r>
            <a:r>
              <a:rPr lang="en-US" dirty="0" smtClean="0"/>
              <a:t>share </a:t>
            </a:r>
            <a:r>
              <a:rPr lang="en-US" dirty="0"/>
              <a:t>of heating demand, we agree that it should be included and will include this customer type in our “cost impact analysis</a:t>
            </a:r>
            <a:r>
              <a:rPr lang="en-US" dirty="0">
                <a:ea typeface="+mn-lt"/>
                <a:cs typeface="+mn-lt"/>
              </a:rPr>
              <a:t>.</a:t>
            </a:r>
            <a:r>
              <a:rPr lang="en-US" dirty="0"/>
              <a:t>”</a:t>
            </a:r>
            <a:endParaRPr lang="en-US" dirty="0">
              <a:cs typeface="Calibri"/>
            </a:endParaRPr>
          </a:p>
          <a:p>
            <a:pPr marL="111125" lvl="1" indent="0">
              <a:buNone/>
            </a:pPr>
            <a:endParaRPr lang="en-US" sz="2000" dirty="0"/>
          </a:p>
          <a:p>
            <a:pPr marL="111125" lvl="1" indent="0">
              <a:buNone/>
            </a:pPr>
            <a:r>
              <a:rPr lang="en-US" sz="2000" b="1" u="sng" dirty="0"/>
              <a:t>Actions</a:t>
            </a:r>
            <a:r>
              <a:rPr lang="en-US" sz="2000" dirty="0"/>
              <a:t>:</a:t>
            </a:r>
            <a:endParaRPr lang="en-US" sz="2000" dirty="0">
              <a:ea typeface="Calibri"/>
              <a:cs typeface="Calibri"/>
            </a:endParaRPr>
          </a:p>
          <a:p>
            <a:pPr marL="396875" lvl="1" indent="-285750"/>
            <a:r>
              <a:rPr lang="en-US" sz="2000" dirty="0"/>
              <a:t>We create a one-off sensitivity for a residential customer heating with fuel oil/propane switching to electric heating as a direct response to this comment</a:t>
            </a:r>
            <a:r>
              <a:rPr lang="en-US" sz="2000" dirty="0">
                <a:ea typeface="+mn-lt"/>
                <a:cs typeface="+mn-lt"/>
              </a:rPr>
              <a:t>.</a:t>
            </a:r>
            <a:r>
              <a:rPr lang="en-US" sz="2000" dirty="0"/>
              <a:t> </a:t>
            </a:r>
            <a:endParaRPr lang="en-US" sz="2000" dirty="0" smtClean="0"/>
          </a:p>
        </p:txBody>
      </p:sp>
      <p:sp>
        <p:nvSpPr>
          <p:cNvPr id="6" name="Title 5"/>
          <p:cNvSpPr>
            <a:spLocks noGrp="1"/>
          </p:cNvSpPr>
          <p:nvPr>
            <p:ph type="title"/>
          </p:nvPr>
        </p:nvSpPr>
        <p:spPr/>
        <p:txBody>
          <a:bodyPr/>
          <a:lstStyle/>
          <a:p>
            <a:r>
              <a:rPr lang="en-US" b="1" dirty="0">
                <a:latin typeface="Calibri"/>
                <a:ea typeface="Calibri"/>
                <a:cs typeface="Calibri"/>
              </a:rPr>
              <a:t>Theme 5</a:t>
            </a:r>
            <a:r>
              <a:rPr lang="en-US" dirty="0">
                <a:latin typeface="Calibri"/>
                <a:ea typeface="Calibri"/>
                <a:cs typeface="Calibri"/>
              </a:rPr>
              <a:t>: Study should account for fuel oil/propane </a:t>
            </a:r>
            <a:r>
              <a:rPr lang="en-US" dirty="0" smtClean="0">
                <a:latin typeface="Calibri"/>
                <a:ea typeface="Calibri"/>
                <a:cs typeface="Calibri"/>
              </a:rPr>
              <a:t>switching</a:t>
            </a:r>
            <a:endParaRPr lang="en-US"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4191210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14</a:t>
            </a:fld>
            <a:endParaRPr lang="en-US"/>
          </a:p>
        </p:txBody>
      </p:sp>
      <p:sp>
        <p:nvSpPr>
          <p:cNvPr id="4" name="Text Placeholder 3"/>
          <p:cNvSpPr>
            <a:spLocks noGrp="1"/>
          </p:cNvSpPr>
          <p:nvPr>
            <p:ph type="body" sz="quarter" idx="16"/>
          </p:nvPr>
        </p:nvSpPr>
        <p:spPr>
          <a:xfrm>
            <a:off x="578498" y="1296955"/>
            <a:ext cx="10487608" cy="4880008"/>
          </a:xfrm>
        </p:spPr>
        <p:txBody>
          <a:bodyPr vert="horz" lIns="0" tIns="182880" rIns="91440" bIns="45720" rtlCol="0" anchor="t">
            <a:noAutofit/>
          </a:bodyPr>
          <a:lstStyle/>
          <a:p>
            <a:pPr marL="86995" indent="-86995"/>
            <a:r>
              <a:rPr lang="en-US" b="1" u="sng" dirty="0"/>
              <a:t>Synopsis</a:t>
            </a:r>
            <a:r>
              <a:rPr lang="en-US" dirty="0"/>
              <a:t>: Several commenters suggested that the </a:t>
            </a:r>
            <a:r>
              <a:rPr lang="en-US" dirty="0" smtClean="0"/>
              <a:t>Study </a:t>
            </a:r>
            <a:r>
              <a:rPr lang="en-US" dirty="0"/>
              <a:t>should utilize the latest cost assumptions that take into account current market conditions, rather than relying on the </a:t>
            </a:r>
            <a:r>
              <a:rPr lang="en-US" dirty="0" smtClean="0"/>
              <a:t>cost </a:t>
            </a:r>
            <a:r>
              <a:rPr lang="en-US" dirty="0"/>
              <a:t>assumptions that supported development of the 2019 EMP "Least Cost Pathway."</a:t>
            </a:r>
          </a:p>
          <a:p>
            <a:pPr marL="86995" indent="-86995"/>
            <a:r>
              <a:rPr lang="en-US" b="1" u="sng" dirty="0"/>
              <a:t>Response</a:t>
            </a:r>
            <a:r>
              <a:rPr lang="en-US" dirty="0"/>
              <a:t>: The Ratepayer Impact Study relies on the 2019 EMP study only for the quantities of clean energy programs, implied by the “Least Cost Pathway” in the EMP.  The Study relies on the most recent market data including the recent commodity prices from the EIA Annual Energy Outlook (2021). </a:t>
            </a:r>
            <a:endParaRPr lang="en-US" dirty="0">
              <a:cs typeface="Calibri" panose="020F0502020204030204"/>
            </a:endParaRPr>
          </a:p>
          <a:p>
            <a:pPr marL="86995" indent="-86995"/>
            <a:r>
              <a:rPr lang="en-US" b="1" u="sng" dirty="0"/>
              <a:t>Action</a:t>
            </a:r>
            <a:r>
              <a:rPr lang="en-US" dirty="0"/>
              <a:t>: No change.</a:t>
            </a:r>
            <a:endParaRPr lang="en-US" dirty="0">
              <a:cs typeface="Calibri"/>
            </a:endParaRPr>
          </a:p>
        </p:txBody>
      </p:sp>
      <p:sp>
        <p:nvSpPr>
          <p:cNvPr id="6" name="Title 5"/>
          <p:cNvSpPr>
            <a:spLocks noGrp="1"/>
          </p:cNvSpPr>
          <p:nvPr>
            <p:ph type="title"/>
          </p:nvPr>
        </p:nvSpPr>
        <p:spPr>
          <a:xfrm>
            <a:off x="508000" y="512748"/>
            <a:ext cx="10558106" cy="555476"/>
          </a:xfrm>
        </p:spPr>
        <p:txBody>
          <a:bodyPr/>
          <a:lstStyle/>
          <a:p>
            <a:r>
              <a:rPr lang="en-US" b="1" dirty="0">
                <a:latin typeface="Calibri"/>
                <a:ea typeface="Calibri"/>
                <a:cs typeface="Calibri"/>
              </a:rPr>
              <a:t>Theme 6</a:t>
            </a:r>
            <a:r>
              <a:rPr lang="en-US" dirty="0">
                <a:latin typeface="Calibri"/>
                <a:ea typeface="Calibri"/>
                <a:cs typeface="Calibri"/>
              </a:rPr>
              <a:t>: Study </a:t>
            </a:r>
            <a:r>
              <a:rPr lang="en-US" dirty="0" smtClean="0">
                <a:latin typeface="Calibri"/>
                <a:ea typeface="Calibri"/>
                <a:cs typeface="Calibri"/>
              </a:rPr>
              <a:t>relies on </a:t>
            </a:r>
            <a:r>
              <a:rPr lang="en-US" dirty="0">
                <a:latin typeface="Calibri"/>
                <a:ea typeface="Calibri"/>
                <a:cs typeface="Calibri"/>
              </a:rPr>
              <a:t>obsolete 2019 EMP study </a:t>
            </a:r>
            <a:r>
              <a:rPr lang="en-US" dirty="0" smtClean="0">
                <a:latin typeface="Calibri"/>
                <a:ea typeface="Calibri"/>
                <a:cs typeface="Calibri"/>
              </a:rPr>
              <a:t>assumptions</a:t>
            </a:r>
            <a:endParaRPr lang="en-US"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347374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15</a:t>
            </a:fld>
            <a:endParaRPr lang="en-US"/>
          </a:p>
        </p:txBody>
      </p:sp>
      <p:sp>
        <p:nvSpPr>
          <p:cNvPr id="4" name="Text Placeholder 3"/>
          <p:cNvSpPr>
            <a:spLocks noGrp="1"/>
          </p:cNvSpPr>
          <p:nvPr>
            <p:ph type="body" sz="quarter" idx="16"/>
          </p:nvPr>
        </p:nvSpPr>
        <p:spPr>
          <a:xfrm>
            <a:off x="507999" y="1214356"/>
            <a:ext cx="10954139" cy="4995862"/>
          </a:xfrm>
        </p:spPr>
        <p:txBody>
          <a:bodyPr vert="horz" lIns="0" tIns="182880" rIns="91440" bIns="45720" rtlCol="0" anchor="t">
            <a:noAutofit/>
          </a:bodyPr>
          <a:lstStyle/>
          <a:p>
            <a:pPr marL="86995" indent="-86995"/>
            <a:r>
              <a:rPr lang="en-US" b="1" u="sng" dirty="0"/>
              <a:t>Synopsis</a:t>
            </a:r>
            <a:r>
              <a:rPr lang="en-US" b="1" dirty="0"/>
              <a:t>: </a:t>
            </a:r>
            <a:r>
              <a:rPr lang="en-US" dirty="0"/>
              <a:t>Several commenters </a:t>
            </a:r>
            <a:r>
              <a:rPr lang="en-US" dirty="0" smtClean="0"/>
              <a:t>offered </a:t>
            </a:r>
            <a:r>
              <a:rPr lang="en-US" dirty="0"/>
              <a:t>input on the presentation of the </a:t>
            </a:r>
            <a:r>
              <a:rPr lang="en-US" dirty="0" smtClean="0"/>
              <a:t>Study </a:t>
            </a:r>
            <a:r>
              <a:rPr lang="en-US" dirty="0"/>
              <a:t>results.  Some examples include:</a:t>
            </a:r>
          </a:p>
          <a:p>
            <a:pPr lvl="1"/>
            <a:r>
              <a:rPr lang="en-US" dirty="0" smtClean="0"/>
              <a:t>Add</a:t>
            </a:r>
            <a:r>
              <a:rPr lang="en-US" dirty="0"/>
              <a:t> citations and comprehensive list of references</a:t>
            </a:r>
            <a:r>
              <a:rPr lang="en-US" dirty="0">
                <a:ea typeface="+mn-lt"/>
                <a:cs typeface="+mn-lt"/>
              </a:rPr>
              <a:t>.</a:t>
            </a:r>
          </a:p>
          <a:p>
            <a:pPr lvl="1"/>
            <a:r>
              <a:rPr lang="en-US" dirty="0"/>
              <a:t>Establish the baseline energy usage, cost and impact for each customer class including, at a minimum, multifamily and single-family residential customer and small and large non-residential customer</a:t>
            </a:r>
            <a:r>
              <a:rPr lang="en-US" dirty="0">
                <a:ea typeface="+mn-lt"/>
                <a:cs typeface="+mn-lt"/>
              </a:rPr>
              <a:t>.</a:t>
            </a:r>
          </a:p>
          <a:p>
            <a:pPr lvl="1"/>
            <a:r>
              <a:rPr lang="en-US" dirty="0"/>
              <a:t>Include information on both how much ratepayers are paying for clean energy now and what they would be paying in the future under each </a:t>
            </a:r>
            <a:r>
              <a:rPr lang="en-US" dirty="0" smtClean="0"/>
              <a:t>scenario.</a:t>
            </a:r>
            <a:endParaRPr lang="en-US" dirty="0">
              <a:ea typeface="Calibri"/>
              <a:cs typeface="Calibri"/>
            </a:endParaRPr>
          </a:p>
          <a:p>
            <a:pPr lvl="1"/>
            <a:r>
              <a:rPr lang="en-US" dirty="0"/>
              <a:t>Address affordability considerations</a:t>
            </a:r>
            <a:r>
              <a:rPr lang="en-US" dirty="0">
                <a:ea typeface="+mn-lt"/>
                <a:cs typeface="+mn-lt"/>
              </a:rPr>
              <a:t>.</a:t>
            </a:r>
          </a:p>
          <a:p>
            <a:pPr marL="86995" indent="-86995"/>
            <a:r>
              <a:rPr lang="en-US" b="1" u="sng" dirty="0"/>
              <a:t>Response</a:t>
            </a:r>
            <a:r>
              <a:rPr lang="en-US" dirty="0"/>
              <a:t>: The final </a:t>
            </a:r>
            <a:r>
              <a:rPr lang="en-US" dirty="0" smtClean="0"/>
              <a:t>Study </a:t>
            </a:r>
            <a:r>
              <a:rPr lang="en-US" dirty="0"/>
              <a:t>report </a:t>
            </a:r>
            <a:r>
              <a:rPr lang="en-US" dirty="0" smtClean="0"/>
              <a:t>will</a:t>
            </a:r>
            <a:r>
              <a:rPr lang="en-US" dirty="0"/>
              <a:t> address most of the </a:t>
            </a:r>
            <a:r>
              <a:rPr lang="en-US" dirty="0" smtClean="0"/>
              <a:t>suggestions</a:t>
            </a:r>
            <a:r>
              <a:rPr lang="en-US" dirty="0"/>
              <a:t> raised by the commenters as helpful ways of presenting the </a:t>
            </a:r>
            <a:r>
              <a:rPr lang="en-US" dirty="0" smtClean="0"/>
              <a:t>Study </a:t>
            </a:r>
            <a:r>
              <a:rPr lang="en-US" dirty="0"/>
              <a:t>results.  The current </a:t>
            </a:r>
            <a:r>
              <a:rPr lang="en-US" dirty="0" smtClean="0"/>
              <a:t>Study </a:t>
            </a:r>
            <a:r>
              <a:rPr lang="en-US" dirty="0"/>
              <a:t>is already very detailed in how it evaluates the EMP impact for different utility combinations, rate classes, and </a:t>
            </a:r>
            <a:r>
              <a:rPr lang="en-US" dirty="0" smtClean="0"/>
              <a:t>different </a:t>
            </a:r>
            <a:r>
              <a:rPr lang="en-US" dirty="0"/>
              <a:t>EMP programs</a:t>
            </a:r>
            <a:r>
              <a:rPr lang="en-US" dirty="0">
                <a:ea typeface="+mn-lt"/>
                <a:cs typeface="+mn-lt"/>
              </a:rPr>
              <a:t>.</a:t>
            </a:r>
            <a:endParaRPr lang="en-US" dirty="0">
              <a:cs typeface="Calibri"/>
            </a:endParaRPr>
          </a:p>
          <a:p>
            <a:pPr marL="86995" indent="-86995"/>
            <a:r>
              <a:rPr lang="en-US" b="1" u="sng" dirty="0"/>
              <a:t>Action</a:t>
            </a:r>
            <a:r>
              <a:rPr lang="en-US" dirty="0"/>
              <a:t>: Study will incorporate presented ideas to the extent </a:t>
            </a:r>
            <a:r>
              <a:rPr lang="en-US" dirty="0" smtClean="0"/>
              <a:t>possible</a:t>
            </a:r>
            <a:r>
              <a:rPr lang="en-US" dirty="0">
                <a:ea typeface="+mn-lt"/>
                <a:cs typeface="+mn-lt"/>
              </a:rPr>
              <a:t>.</a:t>
            </a:r>
            <a:endParaRPr lang="en-US" dirty="0">
              <a:cs typeface="Calibri"/>
            </a:endParaRPr>
          </a:p>
        </p:txBody>
      </p:sp>
      <p:sp>
        <p:nvSpPr>
          <p:cNvPr id="6" name="Title 5"/>
          <p:cNvSpPr>
            <a:spLocks noGrp="1"/>
          </p:cNvSpPr>
          <p:nvPr>
            <p:ph type="title"/>
          </p:nvPr>
        </p:nvSpPr>
        <p:spPr/>
        <p:txBody>
          <a:bodyPr/>
          <a:lstStyle/>
          <a:p>
            <a:r>
              <a:rPr lang="en-US" b="1" dirty="0">
                <a:latin typeface="Calibri"/>
                <a:ea typeface="Calibri"/>
                <a:cs typeface="Calibri"/>
              </a:rPr>
              <a:t>Theme 7</a:t>
            </a:r>
            <a:r>
              <a:rPr lang="en-US" dirty="0">
                <a:latin typeface="Calibri"/>
                <a:ea typeface="Calibri"/>
                <a:cs typeface="Calibri"/>
              </a:rPr>
              <a:t>: Input on the presentation of the </a:t>
            </a:r>
            <a:r>
              <a:rPr lang="en-US" dirty="0" smtClean="0">
                <a:latin typeface="Calibri"/>
                <a:ea typeface="Calibri"/>
                <a:cs typeface="Calibri"/>
              </a:rPr>
              <a:t>results</a:t>
            </a:r>
            <a:endParaRPr lang="en-US" strike="sngStrike" dirty="0">
              <a:latin typeface="Calibri"/>
              <a:ea typeface="Calibri"/>
              <a:cs typeface="Calibri"/>
            </a:endParaRPr>
          </a:p>
        </p:txBody>
      </p:sp>
    </p:spTree>
    <p:extLst>
      <p:ext uri="{BB962C8B-B14F-4D97-AF65-F5344CB8AC3E}">
        <p14:creationId xmlns:p14="http://schemas.microsoft.com/office/powerpoint/2010/main" val="378536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16</a:t>
            </a:fld>
            <a:endParaRPr lang="en-US"/>
          </a:p>
        </p:txBody>
      </p:sp>
      <p:sp>
        <p:nvSpPr>
          <p:cNvPr id="4" name="Text Placeholder 3"/>
          <p:cNvSpPr>
            <a:spLocks noGrp="1"/>
          </p:cNvSpPr>
          <p:nvPr>
            <p:ph type="body" sz="quarter" idx="16"/>
          </p:nvPr>
        </p:nvSpPr>
        <p:spPr>
          <a:xfrm>
            <a:off x="597158" y="1315615"/>
            <a:ext cx="11075729" cy="4861347"/>
          </a:xfrm>
        </p:spPr>
        <p:txBody>
          <a:bodyPr vert="horz" lIns="0" tIns="182880" rIns="91440" bIns="45720" rtlCol="0" anchor="t">
            <a:noAutofit/>
          </a:bodyPr>
          <a:lstStyle/>
          <a:p>
            <a:pPr marL="86995" indent="-86995"/>
            <a:r>
              <a:rPr lang="en-US" b="1" u="sng" dirty="0"/>
              <a:t>Synopsis</a:t>
            </a:r>
            <a:r>
              <a:rPr lang="en-US" b="1" dirty="0"/>
              <a:t>: </a:t>
            </a:r>
            <a:r>
              <a:rPr lang="en-US" dirty="0"/>
              <a:t>Numerous commenters proposed alternative assumptions and sensitivity cases on different dimensions of the </a:t>
            </a:r>
            <a:r>
              <a:rPr lang="en-US" dirty="0" smtClean="0"/>
              <a:t>Study</a:t>
            </a:r>
            <a:r>
              <a:rPr lang="en-US" dirty="0"/>
              <a:t>.  Several of these areas are listed below:</a:t>
            </a:r>
          </a:p>
          <a:p>
            <a:pPr lvl="1"/>
            <a:r>
              <a:rPr lang="en-US" dirty="0"/>
              <a:t>Multiple ways of defining low-income customers</a:t>
            </a:r>
            <a:r>
              <a:rPr lang="en-US" dirty="0">
                <a:ea typeface="+mn-lt"/>
                <a:cs typeface="+mn-lt"/>
              </a:rPr>
              <a:t>.</a:t>
            </a:r>
          </a:p>
          <a:p>
            <a:pPr lvl="1"/>
            <a:r>
              <a:rPr lang="en-US" dirty="0"/>
              <a:t>Definition of a low cost/environmentally ambitious scenario</a:t>
            </a:r>
            <a:r>
              <a:rPr lang="en-US" dirty="0">
                <a:ea typeface="+mn-lt"/>
                <a:cs typeface="+mn-lt"/>
              </a:rPr>
              <a:t>.</a:t>
            </a:r>
          </a:p>
          <a:p>
            <a:pPr lvl="1"/>
            <a:r>
              <a:rPr lang="en-US" dirty="0"/>
              <a:t>Customer adoption rates of new technologies</a:t>
            </a:r>
            <a:r>
              <a:rPr lang="en-US" dirty="0">
                <a:ea typeface="+mn-lt"/>
                <a:cs typeface="+mn-lt"/>
              </a:rPr>
              <a:t>.</a:t>
            </a:r>
          </a:p>
          <a:p>
            <a:pPr lvl="1"/>
            <a:r>
              <a:rPr lang="en-US" dirty="0"/>
              <a:t>Estimation of costs collectively instead of individually</a:t>
            </a:r>
            <a:r>
              <a:rPr lang="en-US" dirty="0">
                <a:ea typeface="+mn-lt"/>
                <a:cs typeface="+mn-lt"/>
              </a:rPr>
              <a:t>.</a:t>
            </a:r>
          </a:p>
          <a:p>
            <a:pPr lvl="1"/>
            <a:r>
              <a:rPr lang="en-US" dirty="0"/>
              <a:t>A reference case that models the policies prior to the implementation of EMP</a:t>
            </a:r>
            <a:r>
              <a:rPr lang="en-US" dirty="0" smtClean="0">
                <a:ea typeface="+mn-lt"/>
                <a:cs typeface="+mn-lt"/>
              </a:rPr>
              <a:t>.</a:t>
            </a:r>
          </a:p>
          <a:p>
            <a:pPr marL="111125" lvl="1" indent="0">
              <a:buNone/>
            </a:pPr>
            <a:endParaRPr lang="en-US" sz="800" dirty="0">
              <a:ea typeface="+mn-lt"/>
              <a:cs typeface="+mn-lt"/>
            </a:endParaRPr>
          </a:p>
          <a:p>
            <a:pPr marL="111125" lvl="1" indent="0">
              <a:buNone/>
            </a:pPr>
            <a:r>
              <a:rPr lang="en-US" sz="2000" b="1" u="sng" dirty="0"/>
              <a:t>Response</a:t>
            </a:r>
            <a:r>
              <a:rPr lang="en-US" sz="2000" dirty="0"/>
              <a:t>: While most of these inputs around assumptions and sensitivities are useful, they are either out of the scope for this </a:t>
            </a:r>
            <a:r>
              <a:rPr lang="en-US" sz="2000" dirty="0" smtClean="0"/>
              <a:t>Study </a:t>
            </a:r>
            <a:r>
              <a:rPr lang="en-US" sz="2000" dirty="0"/>
              <a:t>(e.g., adoption rates of new technologies), or expand the boundaries of an already complex and ambitious </a:t>
            </a:r>
            <a:r>
              <a:rPr lang="en-US" sz="2000" dirty="0" smtClean="0"/>
              <a:t>Study</a:t>
            </a:r>
            <a:r>
              <a:rPr lang="en-US" sz="2000" dirty="0">
                <a:ea typeface="+mn-lt"/>
                <a:cs typeface="+mn-lt"/>
              </a:rPr>
              <a:t>.</a:t>
            </a:r>
          </a:p>
          <a:p>
            <a:pPr marL="111125" lvl="1" indent="0">
              <a:buNone/>
            </a:pPr>
            <a:endParaRPr lang="en-US" sz="1200" b="1" u="sng" dirty="0" smtClean="0"/>
          </a:p>
          <a:p>
            <a:pPr marL="111125" lvl="1" indent="0">
              <a:buNone/>
            </a:pPr>
            <a:r>
              <a:rPr lang="en-US" sz="2000" b="1" u="sng" dirty="0" smtClean="0"/>
              <a:t>Action</a:t>
            </a:r>
            <a:r>
              <a:rPr lang="en-US" sz="2000" dirty="0"/>
              <a:t>:  No direct changes to the </a:t>
            </a:r>
            <a:r>
              <a:rPr lang="en-US" sz="2000" dirty="0" smtClean="0"/>
              <a:t>Study </a:t>
            </a:r>
            <a:r>
              <a:rPr lang="en-US" sz="2000" dirty="0"/>
              <a:t>design at this time.</a:t>
            </a:r>
            <a:endParaRPr lang="en-US" sz="2000" dirty="0">
              <a:ea typeface="Calibri"/>
              <a:cs typeface="Calibri"/>
            </a:endParaRPr>
          </a:p>
        </p:txBody>
      </p:sp>
      <p:sp>
        <p:nvSpPr>
          <p:cNvPr id="6" name="Title 5"/>
          <p:cNvSpPr>
            <a:spLocks noGrp="1"/>
          </p:cNvSpPr>
          <p:nvPr>
            <p:ph type="title"/>
          </p:nvPr>
        </p:nvSpPr>
        <p:spPr/>
        <p:txBody>
          <a:bodyPr/>
          <a:lstStyle/>
          <a:p>
            <a:r>
              <a:rPr lang="en-US" b="1" dirty="0">
                <a:latin typeface="Calibri"/>
                <a:ea typeface="Calibri"/>
                <a:cs typeface="Calibri"/>
              </a:rPr>
              <a:t>Theme 8</a:t>
            </a:r>
            <a:r>
              <a:rPr lang="en-US" dirty="0">
                <a:latin typeface="Calibri"/>
                <a:ea typeface="Calibri"/>
                <a:cs typeface="Calibri"/>
              </a:rPr>
              <a:t>: Input on assumptions and </a:t>
            </a:r>
            <a:r>
              <a:rPr lang="en-US" dirty="0" smtClean="0">
                <a:latin typeface="Calibri"/>
                <a:ea typeface="Calibri"/>
                <a:cs typeface="Calibri"/>
              </a:rPr>
              <a:t>sensitivities</a:t>
            </a:r>
            <a:endParaRPr lang="en-US" strike="sngStrike" dirty="0">
              <a:latin typeface="Calibri"/>
              <a:ea typeface="Calibri"/>
              <a:cs typeface="Calibri"/>
            </a:endParaRPr>
          </a:p>
        </p:txBody>
      </p:sp>
    </p:spTree>
    <p:extLst>
      <p:ext uri="{BB962C8B-B14F-4D97-AF65-F5344CB8AC3E}">
        <p14:creationId xmlns:p14="http://schemas.microsoft.com/office/powerpoint/2010/main" val="400218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17</a:t>
            </a:fld>
            <a:endParaRPr lang="en-US"/>
          </a:p>
        </p:txBody>
      </p:sp>
      <p:sp>
        <p:nvSpPr>
          <p:cNvPr id="4" name="Text Placeholder 3"/>
          <p:cNvSpPr>
            <a:spLocks noGrp="1"/>
          </p:cNvSpPr>
          <p:nvPr>
            <p:ph type="body" sz="quarter" idx="16"/>
          </p:nvPr>
        </p:nvSpPr>
        <p:spPr>
          <a:xfrm>
            <a:off x="508000" y="1181101"/>
            <a:ext cx="10021455" cy="4995862"/>
          </a:xfrm>
        </p:spPr>
        <p:txBody>
          <a:bodyPr vert="horz" lIns="0" tIns="182880" rIns="91440" bIns="45720" rtlCol="0" anchor="t">
            <a:noAutofit/>
          </a:bodyPr>
          <a:lstStyle/>
          <a:p>
            <a:pPr marL="86995" indent="-86995"/>
            <a:r>
              <a:rPr lang="en-US" b="1" u="sng" dirty="0"/>
              <a:t>Synopsis</a:t>
            </a:r>
            <a:r>
              <a:rPr lang="en-US" dirty="0"/>
              <a:t>: Several commenters recommended that the </a:t>
            </a:r>
            <a:r>
              <a:rPr lang="en-US" dirty="0" smtClean="0"/>
              <a:t>Study </a:t>
            </a:r>
            <a:r>
              <a:rPr lang="en-US" dirty="0"/>
              <a:t>should include a “clean fuel pathway” which leverages the existing gas infrastructure through blending clean molecules and compare this with full-electrification approach as reflected in the </a:t>
            </a:r>
            <a:r>
              <a:rPr lang="en-US" dirty="0" smtClean="0"/>
              <a:t>EMP “Least Cost Pathway.”</a:t>
            </a:r>
            <a:endParaRPr lang="en-US" dirty="0">
              <a:cs typeface="Calibri"/>
            </a:endParaRPr>
          </a:p>
          <a:p>
            <a:pPr marL="86995" indent="-86995"/>
            <a:r>
              <a:rPr lang="en-US" b="1" u="sng" dirty="0"/>
              <a:t>Response</a:t>
            </a:r>
            <a:r>
              <a:rPr lang="en-US" dirty="0"/>
              <a:t>: Current </a:t>
            </a:r>
            <a:r>
              <a:rPr lang="en-US" dirty="0" smtClean="0"/>
              <a:t>Study </a:t>
            </a:r>
            <a:r>
              <a:rPr lang="en-US" dirty="0"/>
              <a:t>scope involves the modeling of the ratepayer impacts of the programs and resources in the EMP </a:t>
            </a:r>
            <a:r>
              <a:rPr lang="en-US" dirty="0" smtClean="0"/>
              <a:t>“Least </a:t>
            </a:r>
            <a:r>
              <a:rPr lang="en-US" dirty="0"/>
              <a:t>Cost </a:t>
            </a:r>
            <a:r>
              <a:rPr lang="en-US" dirty="0" smtClean="0"/>
              <a:t>Pathway.”</a:t>
            </a:r>
            <a:r>
              <a:rPr lang="en-US" dirty="0"/>
              <a:t>  A clean fuel pathway was examined as part of the EMP, and was not included in the Least Cost scenario until 2045, which is significantly outside the scope of the 2030 scenario considered by this Study.  Further, exploring the viability of a clean fuel pathway is out of scope for the current </a:t>
            </a:r>
            <a:r>
              <a:rPr lang="en-US" dirty="0" smtClean="0"/>
              <a:t>Study</a:t>
            </a:r>
            <a:r>
              <a:rPr lang="en-US" dirty="0"/>
              <a:t>.</a:t>
            </a:r>
            <a:endParaRPr lang="en-US" dirty="0">
              <a:cs typeface="Calibri"/>
            </a:endParaRPr>
          </a:p>
          <a:p>
            <a:pPr marL="86995" indent="-86995"/>
            <a:r>
              <a:rPr lang="en-US" b="1" u="sng" dirty="0"/>
              <a:t>Action</a:t>
            </a:r>
            <a:r>
              <a:rPr lang="en-US" dirty="0"/>
              <a:t>: No changes to the </a:t>
            </a:r>
            <a:r>
              <a:rPr lang="en-US" dirty="0" smtClean="0"/>
              <a:t>Study </a:t>
            </a:r>
            <a:r>
              <a:rPr lang="en-US" dirty="0"/>
              <a:t>design at this time</a:t>
            </a:r>
            <a:r>
              <a:rPr lang="en-US" dirty="0" smtClean="0"/>
              <a:t>.</a:t>
            </a:r>
            <a:endParaRPr lang="en-US" dirty="0">
              <a:cs typeface="Calibri" panose="020F0502020204030204"/>
            </a:endParaRPr>
          </a:p>
        </p:txBody>
      </p:sp>
      <p:sp>
        <p:nvSpPr>
          <p:cNvPr id="6" name="Title 5"/>
          <p:cNvSpPr>
            <a:spLocks noGrp="1"/>
          </p:cNvSpPr>
          <p:nvPr>
            <p:ph type="title"/>
          </p:nvPr>
        </p:nvSpPr>
        <p:spPr>
          <a:xfrm>
            <a:off x="507999" y="446238"/>
            <a:ext cx="10231535" cy="555476"/>
          </a:xfrm>
        </p:spPr>
        <p:txBody>
          <a:bodyPr/>
          <a:lstStyle/>
          <a:p>
            <a:r>
              <a:rPr lang="en-US" b="1" dirty="0">
                <a:latin typeface="Calibri"/>
                <a:ea typeface="Calibri"/>
                <a:cs typeface="Calibri"/>
              </a:rPr>
              <a:t>Theme 9</a:t>
            </a:r>
            <a:r>
              <a:rPr lang="en-US" dirty="0">
                <a:latin typeface="Calibri"/>
                <a:ea typeface="Calibri"/>
                <a:cs typeface="Calibri"/>
              </a:rPr>
              <a:t>: Model clean fuel pathway as one of the study </a:t>
            </a:r>
            <a:r>
              <a:rPr lang="en-US" dirty="0" smtClean="0">
                <a:latin typeface="Calibri"/>
                <a:ea typeface="Calibri"/>
                <a:cs typeface="Calibri"/>
              </a:rPr>
              <a:t>scenarios</a:t>
            </a:r>
            <a:endParaRPr lang="en-US"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274597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18</a:t>
            </a:fld>
            <a:endParaRPr lang="en-US"/>
          </a:p>
        </p:txBody>
      </p:sp>
      <p:sp>
        <p:nvSpPr>
          <p:cNvPr id="4" name="Text Placeholder 3"/>
          <p:cNvSpPr>
            <a:spLocks noGrp="1"/>
          </p:cNvSpPr>
          <p:nvPr>
            <p:ph type="body" sz="quarter" idx="16"/>
          </p:nvPr>
        </p:nvSpPr>
        <p:spPr>
          <a:xfrm>
            <a:off x="508000" y="1293091"/>
            <a:ext cx="11164888" cy="4883872"/>
          </a:xfrm>
        </p:spPr>
        <p:txBody>
          <a:bodyPr vert="horz" lIns="0" tIns="182880" rIns="91440" bIns="45720" rtlCol="0" anchor="t">
            <a:noAutofit/>
          </a:bodyPr>
          <a:lstStyle/>
          <a:p>
            <a:pPr marL="86995" indent="-86995"/>
            <a:r>
              <a:rPr lang="en-US" b="1" u="sng" dirty="0"/>
              <a:t>Synopsis</a:t>
            </a:r>
            <a:r>
              <a:rPr lang="en-US" dirty="0"/>
              <a:t>: Several commenters recommended to extend the </a:t>
            </a:r>
            <a:r>
              <a:rPr lang="en-US" dirty="0" smtClean="0"/>
              <a:t>Study </a:t>
            </a:r>
            <a:r>
              <a:rPr lang="en-US" dirty="0"/>
              <a:t>time frame to 2050 to have a comprehensive view of the EMP costs and benefits by 2050</a:t>
            </a:r>
            <a:r>
              <a:rPr lang="en-US" dirty="0">
                <a:ea typeface="+mn-lt"/>
                <a:cs typeface="+mn-lt"/>
              </a:rPr>
              <a:t>.</a:t>
            </a:r>
            <a:endParaRPr lang="en-US" dirty="0"/>
          </a:p>
          <a:p>
            <a:pPr marL="86995" indent="-86995"/>
            <a:r>
              <a:rPr lang="en-US" b="1" u="sng" dirty="0"/>
              <a:t>Response</a:t>
            </a:r>
            <a:r>
              <a:rPr lang="en-US" dirty="0"/>
              <a:t>: While it is true that the EMP program benefits and costs will accrue beyond 2030, estimating these costs and benefits become exceedingly difficult as the time horizon expands.  We decided to focus on the next decade as we investigate the ratepayer impacts, acknowledging that this </a:t>
            </a:r>
            <a:r>
              <a:rPr lang="en-US" dirty="0" smtClean="0"/>
              <a:t>Study </a:t>
            </a:r>
            <a:r>
              <a:rPr lang="en-US" dirty="0"/>
              <a:t>will need to be refreshed as more information becomes available in the future</a:t>
            </a:r>
            <a:r>
              <a:rPr lang="en-US" dirty="0">
                <a:ea typeface="+mn-lt"/>
                <a:cs typeface="+mn-lt"/>
              </a:rPr>
              <a:t>.</a:t>
            </a:r>
          </a:p>
          <a:p>
            <a:pPr marL="86995" indent="-86995"/>
            <a:r>
              <a:rPr lang="en-US" b="1" u="sng" dirty="0"/>
              <a:t>Action</a:t>
            </a:r>
            <a:r>
              <a:rPr lang="en-US" dirty="0"/>
              <a:t>: No changes to the </a:t>
            </a:r>
            <a:r>
              <a:rPr lang="en-US" dirty="0" smtClean="0"/>
              <a:t>Study </a:t>
            </a:r>
            <a:r>
              <a:rPr lang="en-US" dirty="0"/>
              <a:t>design at this time</a:t>
            </a:r>
            <a:r>
              <a:rPr lang="en-US" dirty="0">
                <a:ea typeface="+mn-lt"/>
                <a:cs typeface="+mn-lt"/>
              </a:rPr>
              <a:t>.</a:t>
            </a:r>
          </a:p>
          <a:p>
            <a:pPr marL="86995" indent="-86995"/>
            <a:endParaRPr lang="en-US" dirty="0">
              <a:cs typeface="Calibri" panose="020F0502020204030204"/>
            </a:endParaRPr>
          </a:p>
        </p:txBody>
      </p:sp>
      <p:sp>
        <p:nvSpPr>
          <p:cNvPr id="6" name="Title 5"/>
          <p:cNvSpPr>
            <a:spLocks noGrp="1"/>
          </p:cNvSpPr>
          <p:nvPr>
            <p:ph type="title"/>
          </p:nvPr>
        </p:nvSpPr>
        <p:spPr>
          <a:xfrm>
            <a:off x="507999" y="446238"/>
            <a:ext cx="10231535" cy="555476"/>
          </a:xfrm>
        </p:spPr>
        <p:txBody>
          <a:bodyPr/>
          <a:lstStyle/>
          <a:p>
            <a:r>
              <a:rPr lang="en-US" b="1" dirty="0">
                <a:latin typeface="Calibri"/>
                <a:ea typeface="Calibri"/>
                <a:cs typeface="Calibri"/>
              </a:rPr>
              <a:t>Theme 10</a:t>
            </a:r>
            <a:r>
              <a:rPr lang="en-US" dirty="0">
                <a:latin typeface="Calibri"/>
                <a:ea typeface="Calibri"/>
                <a:cs typeface="Calibri"/>
              </a:rPr>
              <a:t>: Extension of the study time frame to </a:t>
            </a:r>
            <a:r>
              <a:rPr lang="en-US" dirty="0" smtClean="0">
                <a:latin typeface="Calibri"/>
                <a:ea typeface="Calibri"/>
                <a:cs typeface="Calibri"/>
              </a:rPr>
              <a:t>2050</a:t>
            </a:r>
            <a:endParaRPr lang="en-US"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145213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Title 3"/>
          <p:cNvSpPr txBox="1">
            <a:spLocks noGrp="1"/>
          </p:cNvSpPr>
          <p:nvPr>
            <p:ph type="title"/>
          </p:nvPr>
        </p:nvSpPr>
        <p:spPr>
          <a:xfrm>
            <a:off x="1981200" y="1752600"/>
            <a:ext cx="8229600" cy="685800"/>
          </a:xfrm>
          <a:prstGeom prst="rect">
            <a:avLst/>
          </a:prstGeom>
        </p:spPr>
        <p:txBody>
          <a:bodyPr/>
          <a:lstStyle>
            <a:lvl1pPr defTabSz="859536">
              <a:defRPr sz="3384"/>
            </a:lvl1pPr>
          </a:lstStyle>
          <a:p>
            <a:r>
              <a:rPr lang="en-US" dirty="0"/>
              <a:t>Meeting Moderator</a:t>
            </a:r>
            <a:r>
              <a:rPr dirty="0"/>
              <a:t>:</a:t>
            </a:r>
          </a:p>
        </p:txBody>
      </p:sp>
      <p:sp>
        <p:nvSpPr>
          <p:cNvPr id="672" name="Title 3"/>
          <p:cNvSpPr txBox="1"/>
          <p:nvPr/>
        </p:nvSpPr>
        <p:spPr>
          <a:xfrm>
            <a:off x="2026919" y="3429000"/>
            <a:ext cx="8138162" cy="218521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001F5B"/>
                </a:solidFill>
                <a:latin typeface="Arial Black"/>
                <a:ea typeface="Arial Black"/>
                <a:cs typeface="Arial Black"/>
                <a:sym typeface="Arial Black"/>
              </a:defRPr>
            </a:pPr>
            <a:r>
              <a:rPr kumimoji="0" lang="en-US" sz="3600" b="0" i="0" u="none" strike="noStrike" kern="1200" cap="none" spc="0" normalizeH="0" baseline="0" noProof="0">
                <a:ln>
                  <a:noFill/>
                </a:ln>
                <a:solidFill>
                  <a:srgbClr val="001F5B"/>
                </a:solidFill>
                <a:effectLst/>
                <a:uLnTx/>
                <a:uFillTx/>
                <a:latin typeface="Arial Black"/>
                <a:sym typeface="Arial Black"/>
              </a:rPr>
              <a:t>Dianne Crilly</a:t>
            </a:r>
            <a:endParaRPr kumimoji="0" sz="3600" b="0" i="0" u="none" strike="noStrike" kern="1200" cap="none" spc="0" normalizeH="0" baseline="0" noProof="0">
              <a:ln>
                <a:noFill/>
              </a:ln>
              <a:solidFill>
                <a:srgbClr val="001F5B"/>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898FBA"/>
                </a:solidFill>
                <a:latin typeface="Arial Black"/>
                <a:ea typeface="Arial Black"/>
                <a:cs typeface="Arial Black"/>
                <a:sym typeface="Arial Black"/>
              </a:defRPr>
            </a:pPr>
            <a:endParaRPr kumimoji="0" sz="3600" b="0" i="0" u="none" strike="noStrike" kern="1200" cap="none" spc="0" normalizeH="0" baseline="0" noProof="0">
              <a:ln>
                <a:noFill/>
              </a:ln>
              <a:solidFill>
                <a:srgbClr val="898FBA"/>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Office of the Economist</a:t>
            </a: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New Jersey B</a:t>
            </a: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oard of </a:t>
            </a:r>
            <a:r>
              <a:rPr kumimoji="0"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P</a:t>
            </a: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ublic </a:t>
            </a:r>
            <a:r>
              <a:rPr kumimoji="0"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U</a:t>
            </a: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tilities</a:t>
            </a:r>
            <a:endParaRPr kumimoji="0" sz="3200" b="1" i="0" u="none" strike="noStrike" kern="1200" cap="none" spc="0" normalizeH="0" baseline="0" noProof="0">
              <a:ln>
                <a:noFill/>
              </a:ln>
              <a:solidFill>
                <a:srgbClr val="898FBA"/>
              </a:solidFill>
              <a:effectLst/>
              <a:uLnTx/>
              <a:uFillTx/>
              <a:latin typeface="Arial" pitchFamily="34" charset="0"/>
              <a:ea typeface="+mn-ea"/>
              <a:cs typeface="Arial" pitchFamily="34" charset="0"/>
            </a:endParaRPr>
          </a:p>
        </p:txBody>
      </p:sp>
      <p:sp>
        <p:nvSpPr>
          <p:cNvPr id="6"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pic>
        <p:nvPicPr>
          <p:cNvPr id="7"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993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sp>
      <p:sp>
        <p:nvSpPr>
          <p:cNvPr id="4" name="Title 3"/>
          <p:cNvSpPr>
            <a:spLocks noGrp="1"/>
          </p:cNvSpPr>
          <p:nvPr>
            <p:ph type="title"/>
          </p:nvPr>
        </p:nvSpPr>
        <p:spPr/>
        <p:txBody>
          <a:bodyPr/>
          <a:lstStyle/>
          <a:p>
            <a:r>
              <a:rPr lang="en-US" dirty="0"/>
              <a:t>Preliminary </a:t>
            </a:r>
            <a:r>
              <a:rPr lang="en-US" dirty="0" smtClean="0"/>
              <a:t>Observations</a:t>
            </a:r>
            <a:endParaRPr lang="en-US" dirty="0"/>
          </a:p>
        </p:txBody>
      </p:sp>
    </p:spTree>
    <p:extLst>
      <p:ext uri="{BB962C8B-B14F-4D97-AF65-F5344CB8AC3E}">
        <p14:creationId xmlns:p14="http://schemas.microsoft.com/office/powerpoint/2010/main" val="298557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20</a:t>
            </a:fld>
            <a:endParaRPr lang="en-US"/>
          </a:p>
        </p:txBody>
      </p:sp>
      <p:sp>
        <p:nvSpPr>
          <p:cNvPr id="6" name="Title 5"/>
          <p:cNvSpPr>
            <a:spLocks noGrp="1"/>
          </p:cNvSpPr>
          <p:nvPr>
            <p:ph type="title"/>
          </p:nvPr>
        </p:nvSpPr>
        <p:spPr/>
        <p:txBody>
          <a:bodyPr/>
          <a:lstStyle/>
          <a:p>
            <a:r>
              <a:rPr lang="en-US"/>
              <a:t>Model Scenarios</a:t>
            </a:r>
          </a:p>
        </p:txBody>
      </p:sp>
      <p:graphicFrame>
        <p:nvGraphicFramePr>
          <p:cNvPr id="7" name="Table 6"/>
          <p:cNvGraphicFramePr>
            <a:graphicFrameLocks noGrp="1"/>
          </p:cNvGraphicFramePr>
          <p:nvPr>
            <p:extLst>
              <p:ext uri="{D42A27DB-BD31-4B8C-83A1-F6EECF244321}">
                <p14:modId xmlns:p14="http://schemas.microsoft.com/office/powerpoint/2010/main" val="1361210977"/>
              </p:ext>
            </p:extLst>
          </p:nvPr>
        </p:nvGraphicFramePr>
        <p:xfrm>
          <a:off x="639771" y="2924435"/>
          <a:ext cx="10596795" cy="2595880"/>
        </p:xfrm>
        <a:graphic>
          <a:graphicData uri="http://schemas.openxmlformats.org/drawingml/2006/table">
            <a:tbl>
              <a:tblPr firstRow="1" bandRow="1">
                <a:tableStyleId>{F2DE63D5-997A-4646-A377-4702673A728D}</a:tableStyleId>
              </a:tblPr>
              <a:tblGrid>
                <a:gridCol w="3325557">
                  <a:extLst>
                    <a:ext uri="{9D8B030D-6E8A-4147-A177-3AD203B41FA5}">
                      <a16:colId xmlns:a16="http://schemas.microsoft.com/office/drawing/2014/main" val="3854719447"/>
                    </a:ext>
                  </a:extLst>
                </a:gridCol>
                <a:gridCol w="7271238">
                  <a:extLst>
                    <a:ext uri="{9D8B030D-6E8A-4147-A177-3AD203B41FA5}">
                      <a16:colId xmlns:a16="http://schemas.microsoft.com/office/drawing/2014/main" val="1122847818"/>
                    </a:ext>
                  </a:extLst>
                </a:gridCol>
              </a:tblGrid>
              <a:tr h="370840">
                <a:tc>
                  <a:txBody>
                    <a:bodyPr/>
                    <a:lstStyle/>
                    <a:p>
                      <a:r>
                        <a:rPr lang="en-US" dirty="0"/>
                        <a:t>Scenario</a:t>
                      </a:r>
                    </a:p>
                  </a:txBody>
                  <a:tcPr/>
                </a:tc>
                <a:tc>
                  <a:txBody>
                    <a:bodyPr/>
                    <a:lstStyle/>
                    <a:p>
                      <a:r>
                        <a:rPr lang="en-US" dirty="0"/>
                        <a:t>Description</a:t>
                      </a:r>
                    </a:p>
                  </a:txBody>
                  <a:tcPr/>
                </a:tc>
                <a:extLst>
                  <a:ext uri="{0D108BD9-81ED-4DB2-BD59-A6C34878D82A}">
                    <a16:rowId xmlns:a16="http://schemas.microsoft.com/office/drawing/2014/main" val="3281419523"/>
                  </a:ext>
                </a:extLst>
              </a:tr>
              <a:tr h="370840">
                <a:tc>
                  <a:txBody>
                    <a:bodyPr/>
                    <a:lstStyle/>
                    <a:p>
                      <a:r>
                        <a:rPr lang="en-US" sz="1600" b="1" smtClean="0"/>
                        <a:t>1. Current Policy Pathway</a:t>
                      </a:r>
                      <a:endParaRPr lang="en-US" sz="1600" b="1" strike="sngStrike">
                        <a:solidFill>
                          <a:srgbClr val="FF0000"/>
                        </a:solidFill>
                      </a:endParaRP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Includes the total costs and benefits of clean energy programs that are currently enshrined in New Jersey </a:t>
                      </a:r>
                      <a:r>
                        <a:rPr lang="en-US" sz="1600" dirty="0">
                          <a:solidFill>
                            <a:schemeClr val="tx1"/>
                          </a:solidFill>
                        </a:rPr>
                        <a:t>policies and consistent</a:t>
                      </a:r>
                      <a:r>
                        <a:rPr lang="en-US" sz="1600" baseline="0" dirty="0">
                          <a:solidFill>
                            <a:schemeClr val="tx1"/>
                          </a:solidFill>
                        </a:rPr>
                        <a:t> with current market trajectory</a:t>
                      </a:r>
                      <a:endParaRPr lang="en-US" sz="1600" dirty="0">
                        <a:solidFill>
                          <a:schemeClr val="tx1"/>
                        </a:solidFill>
                      </a:endParaRPr>
                    </a:p>
                  </a:txBody>
                  <a:tcPr/>
                </a:tc>
                <a:extLst>
                  <a:ext uri="{0D108BD9-81ED-4DB2-BD59-A6C34878D82A}">
                    <a16:rowId xmlns:a16="http://schemas.microsoft.com/office/drawing/2014/main" val="1393593482"/>
                  </a:ext>
                </a:extLst>
              </a:tr>
              <a:tr h="370840">
                <a:tc>
                  <a:txBody>
                    <a:bodyPr/>
                    <a:lstStyle/>
                    <a:p>
                      <a:r>
                        <a:rPr lang="en-US" sz="1600" b="1" smtClean="0"/>
                        <a:t>2. EMP Achievement </a:t>
                      </a:r>
                      <a:r>
                        <a:rPr lang="en-US" sz="1600" b="1" strike="noStrike" smtClean="0">
                          <a:solidFill>
                            <a:schemeClr val="tx1"/>
                          </a:solidFill>
                        </a:rPr>
                        <a:t>Pathway</a:t>
                      </a:r>
                      <a:endParaRPr lang="en-US" sz="1600" b="1" strike="noStrike">
                        <a:solidFill>
                          <a:schemeClr val="tx1"/>
                        </a:solidFill>
                      </a:endParaRP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Developed from </a:t>
                      </a:r>
                      <a:r>
                        <a:rPr lang="en-US" sz="1600" baseline="0" dirty="0"/>
                        <a:t>EMP “Least Cost Pathway"</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dirty="0"/>
                        <a:t>Includes</a:t>
                      </a:r>
                      <a:r>
                        <a:rPr lang="en-US" sz="1600" baseline="0" dirty="0"/>
                        <a:t> </a:t>
                      </a:r>
                      <a:r>
                        <a:rPr lang="en-US" sz="1600" dirty="0"/>
                        <a:t>total costs and benefits of clean energy programs that would be necessary to meet the EMP’s “Least Cost Pathway," which is designed to result in 100% clean energy by 2050</a:t>
                      </a:r>
                    </a:p>
                  </a:txBody>
                  <a:tcPr/>
                </a:tc>
                <a:extLst>
                  <a:ext uri="{0D108BD9-81ED-4DB2-BD59-A6C34878D82A}">
                    <a16:rowId xmlns:a16="http://schemas.microsoft.com/office/drawing/2014/main" val="1260985832"/>
                  </a:ext>
                </a:extLst>
              </a:tr>
              <a:tr h="370840">
                <a:tc>
                  <a:txBody>
                    <a:bodyPr/>
                    <a:lstStyle/>
                    <a:p>
                      <a:r>
                        <a:rPr lang="en-US" sz="1600" b="1" smtClean="0"/>
                        <a:t>3. Ambitious Pathway</a:t>
                      </a:r>
                      <a:endParaRPr lang="en-US" sz="1600" b="1" strike="sngStrike">
                        <a:solidFill>
                          <a:srgbClr val="FF0000"/>
                        </a:solidFill>
                      </a:endParaRP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Evaluates relative energy costs associated with earlier achievement of 100% clean electricity in 2035 from 2050</a:t>
                      </a:r>
                    </a:p>
                  </a:txBody>
                  <a:tcPr/>
                </a:tc>
                <a:extLst>
                  <a:ext uri="{0D108BD9-81ED-4DB2-BD59-A6C34878D82A}">
                    <a16:rowId xmlns:a16="http://schemas.microsoft.com/office/drawing/2014/main" val="4124297287"/>
                  </a:ext>
                </a:extLst>
              </a:tr>
            </a:tbl>
          </a:graphicData>
        </a:graphic>
      </p:graphicFrame>
      <p:sp>
        <p:nvSpPr>
          <p:cNvPr id="9" name="Text Placeholder 3"/>
          <p:cNvSpPr>
            <a:spLocks noGrp="1"/>
          </p:cNvSpPr>
          <p:nvPr>
            <p:ph type="body" sz="quarter" idx="16"/>
          </p:nvPr>
        </p:nvSpPr>
        <p:spPr>
          <a:xfrm>
            <a:off x="532034" y="1114810"/>
            <a:ext cx="10812272" cy="1729190"/>
          </a:xfrm>
        </p:spPr>
        <p:txBody>
          <a:bodyPr vert="horz" lIns="0" tIns="182880" rIns="91440" bIns="45720" rtlCol="0" anchor="t">
            <a:noAutofit/>
          </a:bodyPr>
          <a:lstStyle/>
          <a:p>
            <a:pPr marL="86995" indent="-86995"/>
            <a:r>
              <a:rPr lang="en-US" dirty="0"/>
              <a:t>The Study will include a comprehensive analysis of energy costs for residential and commercial and industrial (C&amp;I) customers, for both electricity and natural gas service.</a:t>
            </a:r>
          </a:p>
          <a:p>
            <a:pPr marL="86995" indent="-86995"/>
            <a:r>
              <a:rPr lang="en-US" i="1" dirty="0"/>
              <a:t>The Study </a:t>
            </a:r>
            <a:r>
              <a:rPr lang="en-US" i="1" dirty="0" smtClean="0"/>
              <a:t>will </a:t>
            </a:r>
            <a:r>
              <a:rPr lang="en-US" i="1" dirty="0"/>
              <a:t>analyze</a:t>
            </a:r>
            <a:r>
              <a:rPr lang="en-US" i="1" dirty="0">
                <a:solidFill>
                  <a:srgbClr val="FF0000"/>
                </a:solidFill>
              </a:rPr>
              <a:t> </a:t>
            </a:r>
            <a:r>
              <a:rPr lang="en-US" i="1" dirty="0"/>
              <a:t>expected ratepayer energy costs in 2030 under the following scenarios and compare them to costs in a recent year in 2022 dollars.</a:t>
            </a:r>
            <a:endParaRPr lang="en-US" i="1" dirty="0">
              <a:cs typeface="Calibri"/>
            </a:endParaRPr>
          </a:p>
        </p:txBody>
      </p:sp>
      <p:sp>
        <p:nvSpPr>
          <p:cNvPr id="5" name="Rectangle 4"/>
          <p:cNvSpPr/>
          <p:nvPr/>
        </p:nvSpPr>
        <p:spPr>
          <a:xfrm>
            <a:off x="421697" y="5520315"/>
            <a:ext cx="11032944" cy="923330"/>
          </a:xfrm>
          <a:prstGeom prst="rect">
            <a:avLst/>
          </a:prstGeom>
        </p:spPr>
        <p:txBody>
          <a:bodyPr wrap="square" lIns="91440" tIns="45720" rIns="91440" bIns="45720" anchor="t">
            <a:spAutoFit/>
          </a:bodyPr>
          <a:lstStyle/>
          <a:p>
            <a:pPr marL="111125" lvl="1" indent="0">
              <a:buNone/>
            </a:pPr>
            <a:r>
              <a:rPr lang="en-US" dirty="0"/>
              <a:t>In addition, the Study will include a </a:t>
            </a:r>
            <a:r>
              <a:rPr lang="en-US" b="1" dirty="0"/>
              <a:t>sensitivity analysis </a:t>
            </a:r>
            <a:r>
              <a:rPr lang="en-US" dirty="0"/>
              <a:t>to examine the change to emissions and total consumer energy costs that would be estimated under alternative </a:t>
            </a:r>
            <a:r>
              <a:rPr lang="en-US" dirty="0" smtClean="0"/>
              <a:t>Study </a:t>
            </a:r>
            <a:r>
              <a:rPr lang="en-US" dirty="0"/>
              <a:t>assumptions, such as higher levels of electric vehicle adoption or building decarbonization efforts.</a:t>
            </a:r>
          </a:p>
        </p:txBody>
      </p:sp>
    </p:spTree>
    <p:extLst>
      <p:ext uri="{BB962C8B-B14F-4D97-AF65-F5344CB8AC3E}">
        <p14:creationId xmlns:p14="http://schemas.microsoft.com/office/powerpoint/2010/main" val="2245849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21</a:t>
            </a:fld>
            <a:endParaRPr lang="en-US"/>
          </a:p>
        </p:txBody>
      </p:sp>
      <p:sp>
        <p:nvSpPr>
          <p:cNvPr id="6" name="Title 5"/>
          <p:cNvSpPr>
            <a:spLocks noGrp="1"/>
          </p:cNvSpPr>
          <p:nvPr>
            <p:ph type="title"/>
          </p:nvPr>
        </p:nvSpPr>
        <p:spPr/>
        <p:txBody>
          <a:bodyPr/>
          <a:lstStyle/>
          <a:p>
            <a:r>
              <a:rPr lang="en-US"/>
              <a:t>Key Scenario Assumptions - 2030</a:t>
            </a:r>
          </a:p>
        </p:txBody>
      </p:sp>
      <p:sp>
        <p:nvSpPr>
          <p:cNvPr id="11" name="TextBox 10"/>
          <p:cNvSpPr txBox="1"/>
          <p:nvPr/>
        </p:nvSpPr>
        <p:spPr>
          <a:xfrm>
            <a:off x="409826" y="6188684"/>
            <a:ext cx="9817084" cy="261610"/>
          </a:xfrm>
          <a:prstGeom prst="rect">
            <a:avLst/>
          </a:prstGeom>
          <a:noFill/>
        </p:spPr>
        <p:txBody>
          <a:bodyPr wrap="square" rtlCol="0">
            <a:spAutoFit/>
          </a:bodyPr>
          <a:lstStyle/>
          <a:p>
            <a:r>
              <a:rPr lang="en-US" sz="1100"/>
              <a:t>Note: Technology efficiencies and prices do not change across scenarios. </a:t>
            </a:r>
          </a:p>
        </p:txBody>
      </p:sp>
      <p:graphicFrame>
        <p:nvGraphicFramePr>
          <p:cNvPr id="4" name="Table 3"/>
          <p:cNvGraphicFramePr>
            <a:graphicFrameLocks noGrp="1"/>
          </p:cNvGraphicFramePr>
          <p:nvPr>
            <p:extLst>
              <p:ext uri="{D42A27DB-BD31-4B8C-83A1-F6EECF244321}">
                <p14:modId xmlns:p14="http://schemas.microsoft.com/office/powerpoint/2010/main" val="1566473914"/>
              </p:ext>
            </p:extLst>
          </p:nvPr>
        </p:nvGraphicFramePr>
        <p:xfrm>
          <a:off x="507999" y="1276099"/>
          <a:ext cx="11164719" cy="4846496"/>
        </p:xfrm>
        <a:graphic>
          <a:graphicData uri="http://schemas.openxmlformats.org/drawingml/2006/table">
            <a:tbl>
              <a:tblPr>
                <a:tableStyleId>{1FECB4D8-DB02-4DC6-A0A2-4F2EBAE1DC90}</a:tableStyleId>
              </a:tblPr>
              <a:tblGrid>
                <a:gridCol w="2819663">
                  <a:extLst>
                    <a:ext uri="{9D8B030D-6E8A-4147-A177-3AD203B41FA5}">
                      <a16:colId xmlns:a16="http://schemas.microsoft.com/office/drawing/2014/main" val="3661385308"/>
                    </a:ext>
                  </a:extLst>
                </a:gridCol>
                <a:gridCol w="2758813">
                  <a:extLst>
                    <a:ext uri="{9D8B030D-6E8A-4147-A177-3AD203B41FA5}">
                      <a16:colId xmlns:a16="http://schemas.microsoft.com/office/drawing/2014/main" val="3245994115"/>
                    </a:ext>
                  </a:extLst>
                </a:gridCol>
                <a:gridCol w="2838450">
                  <a:extLst>
                    <a:ext uri="{9D8B030D-6E8A-4147-A177-3AD203B41FA5}">
                      <a16:colId xmlns:a16="http://schemas.microsoft.com/office/drawing/2014/main" val="1345844578"/>
                    </a:ext>
                  </a:extLst>
                </a:gridCol>
                <a:gridCol w="2747793">
                  <a:extLst>
                    <a:ext uri="{9D8B030D-6E8A-4147-A177-3AD203B41FA5}">
                      <a16:colId xmlns:a16="http://schemas.microsoft.com/office/drawing/2014/main" val="3506652947"/>
                    </a:ext>
                  </a:extLst>
                </a:gridCol>
              </a:tblGrid>
              <a:tr h="345102">
                <a:tc>
                  <a:txBody>
                    <a:bodyPr/>
                    <a:lstStyle/>
                    <a:p>
                      <a:pPr algn="l" fontAlgn="ctr"/>
                      <a:endParaRPr lang="en-US" sz="1800" b="1" i="0" u="none" strike="noStrike">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u="none" strike="noStrike" dirty="0">
                          <a:solidFill>
                            <a:schemeClr val="bg1"/>
                          </a:solidFill>
                          <a:effectLst/>
                        </a:rPr>
                        <a:t>Current Policy Pathway</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u="none" strike="noStrike" dirty="0" smtClean="0">
                          <a:solidFill>
                            <a:schemeClr val="bg1"/>
                          </a:solidFill>
                          <a:effectLst/>
                        </a:rPr>
                        <a:t>EMP Achievement</a:t>
                      </a:r>
                      <a:r>
                        <a:rPr lang="en-US" sz="1800" b="1" u="none" strike="noStrike" dirty="0" smtClean="0">
                          <a:solidFill>
                            <a:srgbClr val="FF0000"/>
                          </a:solidFill>
                          <a:effectLst/>
                        </a:rPr>
                        <a:t> </a:t>
                      </a:r>
                      <a:r>
                        <a:rPr lang="en-US" sz="1800" b="1" u="none" strike="noStrike" dirty="0" smtClean="0">
                          <a:solidFill>
                            <a:schemeClr val="bg1"/>
                          </a:solidFill>
                          <a:effectLst/>
                        </a:rPr>
                        <a:t>Pathway</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u="none" strike="noStrike" dirty="0">
                          <a:solidFill>
                            <a:schemeClr val="bg1"/>
                          </a:solidFill>
                          <a:effectLst/>
                        </a:rPr>
                        <a:t>Ambitious Pathway</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extLst>
                  <a:ext uri="{0D108BD9-81ED-4DB2-BD59-A6C34878D82A}">
                    <a16:rowId xmlns:a16="http://schemas.microsoft.com/office/drawing/2014/main" val="2907221784"/>
                  </a:ext>
                </a:extLst>
              </a:tr>
              <a:tr h="265704">
                <a:tc>
                  <a:txBody>
                    <a:bodyPr/>
                    <a:lstStyle/>
                    <a:p>
                      <a:pPr algn="l" fontAlgn="ctr"/>
                      <a:r>
                        <a:rPr lang="en-US" sz="1800" b="1" u="none" strike="noStrike" dirty="0">
                          <a:solidFill>
                            <a:schemeClr val="tx1"/>
                          </a:solidFill>
                          <a:effectLst/>
                        </a:rPr>
                        <a:t>Energy Efficiency </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0019821"/>
                  </a:ext>
                </a:extLst>
              </a:tr>
              <a:tr h="722962">
                <a:tc>
                  <a:txBody>
                    <a:bodyPr/>
                    <a:lstStyle/>
                    <a:p>
                      <a:pPr algn="l" fontAlgn="ctr"/>
                      <a:r>
                        <a:rPr lang="en-US" sz="1200" u="none" strike="noStrike" dirty="0">
                          <a:solidFill>
                            <a:schemeClr val="tx1"/>
                          </a:solidFill>
                          <a:effectLst/>
                        </a:rPr>
                        <a:t>Reduction</a:t>
                      </a:r>
                      <a:r>
                        <a:rPr lang="en-US" sz="1200" u="none" strike="noStrike" baseline="0" dirty="0">
                          <a:solidFill>
                            <a:schemeClr val="tx1"/>
                          </a:solidFill>
                          <a:effectLst/>
                        </a:rPr>
                        <a:t> in energy use</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Cumulative: 9% electric and 5% gas use reduction compared to 2020. Annual average YoY: 1% for electric, 0.5% for gas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Cumulative: 12% electric and 7% gas use reduction compared to 2020. Annual average YoY: 1.3% for electric, 0.7% for gas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Cumulative: 12% electric and 7% gas use reduction compared to 2020. Annual average YoY: 1.3% for electric, 0.7% for gas</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1668376"/>
                  </a:ext>
                </a:extLst>
              </a:tr>
              <a:tr h="265704">
                <a:tc>
                  <a:txBody>
                    <a:bodyPr/>
                    <a:lstStyle/>
                    <a:p>
                      <a:pPr algn="l" fontAlgn="ctr"/>
                      <a:r>
                        <a:rPr lang="en-US" sz="1800" b="1" u="none" strike="noStrike" dirty="0">
                          <a:solidFill>
                            <a:schemeClr val="tx1"/>
                          </a:solidFill>
                          <a:effectLst/>
                        </a:rPr>
                        <a:t>Transportation Electrification</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5894623"/>
                  </a:ext>
                </a:extLst>
              </a:tr>
              <a:tr h="361480">
                <a:tc>
                  <a:txBody>
                    <a:bodyPr/>
                    <a:lstStyle/>
                    <a:p>
                      <a:pPr algn="l" fontAlgn="ctr"/>
                      <a:r>
                        <a:rPr lang="en-US" sz="1200" u="none" strike="noStrike" dirty="0">
                          <a:solidFill>
                            <a:schemeClr val="tx1"/>
                          </a:solidFill>
                          <a:effectLst/>
                        </a:rPr>
                        <a:t>Light duty EV share in 2030</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smtClean="0">
                          <a:effectLst/>
                        </a:rPr>
                        <a:t>30% of sales, 10% of stock </a:t>
                      </a:r>
                    </a:p>
                    <a:p>
                      <a:pPr algn="l" fontAlgn="ctr"/>
                      <a:r>
                        <a:rPr lang="en-US" sz="1200" u="none" strike="noStrike" smtClean="0">
                          <a:effectLst/>
                        </a:rPr>
                        <a:t>(467K electric vehicles on the road)</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smtClean="0">
                          <a:effectLst/>
                        </a:rPr>
                        <a:t>85% of sales, 29% of stock(*) </a:t>
                      </a:r>
                    </a:p>
                    <a:p>
                      <a:pPr algn="l" fontAlgn="ctr"/>
                      <a:r>
                        <a:rPr lang="en-US" sz="1200" u="none" strike="noStrike" smtClean="0">
                          <a:effectLst/>
                        </a:rPr>
                        <a:t>(1.3M</a:t>
                      </a:r>
                      <a:r>
                        <a:rPr lang="en-US" sz="1200" u="none" strike="noStrike" baseline="0" smtClean="0">
                          <a:effectLst/>
                        </a:rPr>
                        <a:t> electric vehicles on the road)</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85% of sales, 29% of stock (*)</a:t>
                      </a:r>
                    </a:p>
                    <a:p>
                      <a:pPr algn="l" fontAlgn="ctr"/>
                      <a:r>
                        <a:rPr lang="en-US" sz="1200" u="none" strike="noStrike" dirty="0">
                          <a:effectLst/>
                        </a:rPr>
                        <a:t>(1.3M</a:t>
                      </a:r>
                      <a:r>
                        <a:rPr lang="en-US" sz="1200" u="none" strike="noStrike" baseline="0" dirty="0">
                          <a:effectLst/>
                        </a:rPr>
                        <a:t> electric vehicles on the road)</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11207007"/>
                  </a:ext>
                </a:extLst>
              </a:tr>
              <a:tr h="191406">
                <a:tc>
                  <a:txBody>
                    <a:bodyPr/>
                    <a:lstStyle/>
                    <a:p>
                      <a:pPr algn="l" fontAlgn="ctr"/>
                      <a:r>
                        <a:rPr lang="en-US" sz="1200" u="none" strike="noStrike" dirty="0">
                          <a:solidFill>
                            <a:schemeClr val="tx1"/>
                          </a:solidFill>
                          <a:effectLst/>
                        </a:rPr>
                        <a:t>Medium duty EV share in 2030</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20% of sales, 4% of stock</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65% of sales, 13% of stock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65% of sales, 13% of stock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73701548"/>
                  </a:ext>
                </a:extLst>
              </a:tr>
              <a:tr h="227409">
                <a:tc>
                  <a:txBody>
                    <a:bodyPr/>
                    <a:lstStyle/>
                    <a:p>
                      <a:pPr algn="l" fontAlgn="ctr"/>
                      <a:r>
                        <a:rPr lang="en-US" sz="1200" u="none" strike="noStrike" dirty="0">
                          <a:solidFill>
                            <a:schemeClr val="tx1"/>
                          </a:solidFill>
                          <a:effectLst/>
                        </a:rPr>
                        <a:t>Heavy duty EV share in 2030</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13% of sales, 2% of stock</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43% of sales, 7% of stock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43% of sales, 7% of stock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47406326"/>
                  </a:ext>
                </a:extLst>
              </a:tr>
              <a:tr h="265704">
                <a:tc>
                  <a:txBody>
                    <a:bodyPr/>
                    <a:lstStyle/>
                    <a:p>
                      <a:pPr algn="l" fontAlgn="ctr"/>
                      <a:r>
                        <a:rPr lang="en-US" sz="1800" b="1" u="none" strike="noStrike" dirty="0">
                          <a:solidFill>
                            <a:schemeClr val="tx1"/>
                          </a:solidFill>
                          <a:effectLst/>
                        </a:rPr>
                        <a:t>Building Decarbonization</a:t>
                      </a:r>
                      <a:r>
                        <a:rPr lang="en-US" sz="1800" b="1" u="none" strike="noStrike" baseline="0" dirty="0">
                          <a:solidFill>
                            <a:schemeClr val="tx1"/>
                          </a:solidFill>
                          <a:effectLst/>
                        </a:rPr>
                        <a:t> </a:t>
                      </a:r>
                      <a:endParaRPr lang="en-US" sz="1800" b="1" i="0" u="none" strike="noStrike">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87276373"/>
                  </a:ext>
                </a:extLst>
              </a:tr>
              <a:tr h="357888">
                <a:tc>
                  <a:txBody>
                    <a:bodyPr/>
                    <a:lstStyle/>
                    <a:p>
                      <a:pPr algn="l" fontAlgn="ctr"/>
                      <a:r>
                        <a:rPr lang="en-US" sz="1200" u="none" strike="noStrike" smtClean="0">
                          <a:solidFill>
                            <a:schemeClr val="tx1"/>
                          </a:solidFill>
                          <a:effectLst/>
                        </a:rPr>
                        <a:t>Reduction in natural gas use for heating</a:t>
                      </a:r>
                      <a:endParaRPr lang="en-US" sz="12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b="0" i="0" u="none" strike="noStrike" dirty="0">
                          <a:solidFill>
                            <a:srgbClr val="000000"/>
                          </a:solidFill>
                          <a:effectLst/>
                          <a:latin typeface="Calibri"/>
                        </a:rPr>
                        <a:t>Natural</a:t>
                      </a:r>
                      <a:r>
                        <a:rPr lang="en-US" sz="1200" b="0" i="0" u="none" strike="noStrike" baseline="0" dirty="0">
                          <a:solidFill>
                            <a:srgbClr val="000000"/>
                          </a:solidFill>
                          <a:effectLst/>
                          <a:latin typeface="Calibri"/>
                        </a:rPr>
                        <a:t> gas </a:t>
                      </a:r>
                      <a:r>
                        <a:rPr lang="en-US" sz="1200" b="0" i="0" u="none" strike="noStrike" dirty="0">
                          <a:solidFill>
                            <a:srgbClr val="000000"/>
                          </a:solidFill>
                          <a:effectLst/>
                          <a:latin typeface="Calibri"/>
                        </a:rPr>
                        <a:t>demand declines at 0.2% YoY rate from 2020 to 2030</a:t>
                      </a: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Natural</a:t>
                      </a:r>
                      <a:r>
                        <a:rPr lang="en-US" sz="1200" b="0" i="0" u="none" strike="noStrike" baseline="0" dirty="0">
                          <a:solidFill>
                            <a:srgbClr val="000000"/>
                          </a:solidFill>
                          <a:effectLst/>
                          <a:latin typeface="Calibri"/>
                        </a:rPr>
                        <a:t> gas </a:t>
                      </a:r>
                      <a:r>
                        <a:rPr lang="en-US" sz="1200" b="0" i="0" u="none" strike="noStrike" dirty="0">
                          <a:solidFill>
                            <a:srgbClr val="000000"/>
                          </a:solidFill>
                          <a:effectLst/>
                          <a:latin typeface="Calibri"/>
                        </a:rPr>
                        <a:t>demand declines at 2.4% YoY rate from 2020 to 2030</a:t>
                      </a: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Natural</a:t>
                      </a:r>
                      <a:r>
                        <a:rPr lang="en-US" sz="1200" b="0" i="0" u="none" strike="noStrike" baseline="0" dirty="0">
                          <a:solidFill>
                            <a:srgbClr val="000000"/>
                          </a:solidFill>
                          <a:effectLst/>
                          <a:latin typeface="Calibri"/>
                        </a:rPr>
                        <a:t> gas </a:t>
                      </a:r>
                      <a:r>
                        <a:rPr lang="en-US" sz="1200" b="0" i="0" u="none" strike="noStrike" dirty="0">
                          <a:solidFill>
                            <a:srgbClr val="000000"/>
                          </a:solidFill>
                          <a:effectLst/>
                          <a:latin typeface="Calibri"/>
                        </a:rPr>
                        <a:t>demand declines at 3% YoY rate from 2020 to 2030</a:t>
                      </a:r>
                    </a:p>
                  </a:txBody>
                  <a:tcPr marL="0" marR="0" marT="0" marB="0" anchor="ctr"/>
                </a:tc>
                <a:extLst>
                  <a:ext uri="{0D108BD9-81ED-4DB2-BD59-A6C34878D82A}">
                    <a16:rowId xmlns:a16="http://schemas.microsoft.com/office/drawing/2014/main" val="2056172318"/>
                  </a:ext>
                </a:extLst>
              </a:tr>
              <a:tr h="26570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800" b="1" u="none" strike="noStrike" dirty="0">
                          <a:solidFill>
                            <a:schemeClr val="tx1"/>
                          </a:solidFill>
                          <a:effectLst/>
                        </a:rPr>
                        <a:t>Energy</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40656588"/>
                  </a:ext>
                </a:extLst>
              </a:tr>
              <a:tr h="301549">
                <a:tc>
                  <a:txBody>
                    <a:bodyPr/>
                    <a:lstStyle/>
                    <a:p>
                      <a:pPr algn="l" fontAlgn="ctr"/>
                      <a:r>
                        <a:rPr lang="en-US" sz="1200" u="none" strike="noStrike" dirty="0">
                          <a:solidFill>
                            <a:schemeClr val="tx1"/>
                          </a:solidFill>
                          <a:effectLst/>
                        </a:rPr>
                        <a:t>RPS Class I renewables</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50% by 2030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50% by 2030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58% by 2030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7185440"/>
                  </a:ext>
                </a:extLst>
              </a:tr>
              <a:tr h="191406">
                <a:tc>
                  <a:txBody>
                    <a:bodyPr/>
                    <a:lstStyle/>
                    <a:p>
                      <a:pPr algn="l" fontAlgn="ctr"/>
                      <a:r>
                        <a:rPr lang="en-US" sz="1200" u="none" strike="noStrike" dirty="0">
                          <a:solidFill>
                            <a:schemeClr val="tx1"/>
                          </a:solidFill>
                          <a:effectLst/>
                        </a:rPr>
                        <a:t>Nuclear</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~3.5 GW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~3.5 GW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~3.5 GW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5293324"/>
                  </a:ext>
                </a:extLst>
              </a:tr>
              <a:tr h="524622">
                <a:tc>
                  <a:txBody>
                    <a:bodyPr/>
                    <a:lstStyle/>
                    <a:p>
                      <a:pPr algn="l" fontAlgn="ctr"/>
                      <a:r>
                        <a:rPr lang="en-US" sz="1200" u="none" strike="noStrike" dirty="0">
                          <a:solidFill>
                            <a:schemeClr val="tx1"/>
                          </a:solidFill>
                          <a:effectLst/>
                        </a:rPr>
                        <a:t>Solar</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12 GW (after 2026, continue adding same annual quantities under </a:t>
                      </a:r>
                      <a:r>
                        <a:rPr lang="en-US" sz="1200" u="none" strike="noStrike" dirty="0" err="1">
                          <a:effectLst/>
                        </a:rPr>
                        <a:t>SuSI</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12 GW (after 2026, generic PJM solar purchases</a:t>
                      </a:r>
                      <a:r>
                        <a:rPr lang="en-US" sz="1200" u="none" strike="noStrike" baseline="0" dirty="0">
                          <a:effectLst/>
                        </a:rPr>
                        <a:t> </a:t>
                      </a:r>
                      <a:r>
                        <a:rPr lang="en-US" sz="1200" u="none" strike="noStrike" dirty="0">
                          <a:effectLst/>
                        </a:rPr>
                        <a:t>rather than through </a:t>
                      </a:r>
                      <a:r>
                        <a:rPr lang="en-US" sz="1200" u="none" strike="noStrike" dirty="0" err="1">
                          <a:effectLst/>
                        </a:rPr>
                        <a:t>SuSI</a:t>
                      </a: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14.5 GW</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30468497"/>
                  </a:ext>
                </a:extLst>
              </a:tr>
              <a:tr h="256620">
                <a:tc>
                  <a:txBody>
                    <a:bodyPr/>
                    <a:lstStyle/>
                    <a:p>
                      <a:pPr algn="l" fontAlgn="ctr"/>
                      <a:r>
                        <a:rPr lang="en-US" sz="1200" u="none" strike="noStrike" dirty="0">
                          <a:solidFill>
                            <a:schemeClr val="tx1"/>
                          </a:solidFill>
                          <a:effectLst/>
                        </a:rPr>
                        <a:t>Storage</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2 GW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2.5 GW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2.5 GW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49694304"/>
                  </a:ext>
                </a:extLst>
              </a:tr>
              <a:tr h="256620">
                <a:tc>
                  <a:txBody>
                    <a:bodyPr/>
                    <a:lstStyle/>
                    <a:p>
                      <a:pPr algn="l" fontAlgn="ctr"/>
                      <a:r>
                        <a:rPr lang="en-US" sz="1200" u="none" strike="noStrike" dirty="0">
                          <a:solidFill>
                            <a:schemeClr val="tx1"/>
                          </a:solidFill>
                          <a:effectLst/>
                        </a:rPr>
                        <a:t>Offshore wind</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3.7 GW</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200" u="none" strike="noStrike" dirty="0">
                          <a:effectLst/>
                        </a:rPr>
                        <a:t>3.7 GW + 1.2 GW (3rd </a:t>
                      </a:r>
                      <a:r>
                        <a:rPr lang="fr-FR" sz="1200" u="none" strike="noStrike" dirty="0" err="1">
                          <a:effectLst/>
                        </a:rPr>
                        <a:t>solicitation</a:t>
                      </a:r>
                      <a:r>
                        <a:rPr lang="fr-FR" sz="1200" u="none" strike="noStrike" dirty="0">
                          <a:effectLst/>
                        </a:rPr>
                        <a:t>)</a:t>
                      </a:r>
                      <a:endParaRPr lang="fr-FR"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200" u="none" strike="noStrike" dirty="0">
                          <a:effectLst/>
                        </a:rPr>
                        <a:t>3.7 GW + 1.2 GW (3rd </a:t>
                      </a:r>
                      <a:r>
                        <a:rPr lang="fr-FR" sz="1200" u="none" strike="noStrike" dirty="0" err="1">
                          <a:effectLst/>
                        </a:rPr>
                        <a:t>solicitation</a:t>
                      </a:r>
                      <a:r>
                        <a:rPr lang="fr-FR" sz="1200" u="none" strike="noStrike" dirty="0">
                          <a:effectLst/>
                        </a:rPr>
                        <a:t>)</a:t>
                      </a:r>
                      <a:endParaRPr lang="fr-FR"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4100594"/>
                  </a:ext>
                </a:extLst>
              </a:tr>
            </a:tbl>
          </a:graphicData>
        </a:graphic>
      </p:graphicFrame>
      <p:sp>
        <p:nvSpPr>
          <p:cNvPr id="7" name="Footer Placeholder 2"/>
          <p:cNvSpPr>
            <a:spLocks noGrp="1"/>
          </p:cNvSpPr>
          <p:nvPr>
            <p:ph type="ftr" sz="quarter" idx="20"/>
          </p:nvPr>
        </p:nvSpPr>
        <p:spPr>
          <a:xfrm>
            <a:off x="409826" y="6421967"/>
            <a:ext cx="9640937" cy="365125"/>
          </a:xfrm>
        </p:spPr>
        <p:txBody>
          <a:bodyPr/>
          <a:lstStyle/>
          <a:p>
            <a:r>
              <a:rPr lang="en-US" dirty="0"/>
              <a:t>(*) These market shares are not Brattle projections of the likely EV adoption in 2030.  They reflect meeting the 330K EV goals in 2025 as is modeled in the EMP </a:t>
            </a:r>
            <a:r>
              <a:rPr lang="en-US" dirty="0" smtClean="0"/>
              <a:t>“</a:t>
            </a:r>
            <a:r>
              <a:rPr lang="en-US" dirty="0"/>
              <a:t>Lease Cost Pathway” and extension of the same trajectory to 2030.</a:t>
            </a:r>
          </a:p>
        </p:txBody>
      </p:sp>
    </p:spTree>
    <p:extLst>
      <p:ext uri="{BB962C8B-B14F-4D97-AF65-F5344CB8AC3E}">
        <p14:creationId xmlns:p14="http://schemas.microsoft.com/office/powerpoint/2010/main" val="96288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22</a:t>
            </a:fld>
            <a:endParaRPr lang="en-US"/>
          </a:p>
        </p:txBody>
      </p:sp>
      <p:sp>
        <p:nvSpPr>
          <p:cNvPr id="4" name="Text Placeholder 3"/>
          <p:cNvSpPr>
            <a:spLocks noGrp="1"/>
          </p:cNvSpPr>
          <p:nvPr>
            <p:ph type="body" sz="quarter" idx="16"/>
          </p:nvPr>
        </p:nvSpPr>
        <p:spPr>
          <a:xfrm>
            <a:off x="507999" y="1354672"/>
            <a:ext cx="10729733" cy="5269031"/>
          </a:xfrm>
        </p:spPr>
        <p:txBody>
          <a:bodyPr vert="horz" lIns="0" tIns="182880" rIns="91440" bIns="45720" rtlCol="0" anchor="t">
            <a:noAutofit/>
          </a:bodyPr>
          <a:lstStyle/>
          <a:p>
            <a:pPr marL="86995" indent="-86995"/>
            <a:r>
              <a:rPr lang="en-US" sz="2200" dirty="0"/>
              <a:t>In this section, we present some </a:t>
            </a:r>
            <a:r>
              <a:rPr lang="en-US" sz="2200" i="1" dirty="0"/>
              <a:t>preliminary</a:t>
            </a:r>
            <a:r>
              <a:rPr lang="en-US" sz="2200" dirty="0"/>
              <a:t> results for “Total Energy Cost Impacts” for the residential class</a:t>
            </a:r>
          </a:p>
          <a:p>
            <a:pPr lvl="1"/>
            <a:r>
              <a:rPr lang="en-US" sz="2000" dirty="0"/>
              <a:t>While we have developed similar results for </a:t>
            </a:r>
            <a:r>
              <a:rPr lang="en-US" sz="2000" dirty="0" smtClean="0"/>
              <a:t>eight </a:t>
            </a:r>
            <a:r>
              <a:rPr lang="en-US" sz="2000" dirty="0"/>
              <a:t>electric-gas utility combinations serving NJ customers, we present the ACE-SJG results today.  Other utility results are directionally </a:t>
            </a:r>
            <a:r>
              <a:rPr lang="en-US" sz="2000" dirty="0" smtClean="0"/>
              <a:t>similar.</a:t>
            </a:r>
            <a:r>
              <a:rPr lang="en-US" sz="2000" dirty="0"/>
              <a:t> </a:t>
            </a:r>
            <a:endParaRPr lang="en-US" sz="2000" dirty="0">
              <a:ea typeface="Calibri"/>
              <a:cs typeface="Calibri"/>
            </a:endParaRPr>
          </a:p>
          <a:p>
            <a:pPr lvl="1"/>
            <a:r>
              <a:rPr lang="en-US" sz="2000" dirty="0"/>
              <a:t>We present results separately for low </a:t>
            </a:r>
            <a:r>
              <a:rPr lang="en-US" sz="2000" dirty="0" smtClean="0"/>
              <a:t>and </a:t>
            </a:r>
            <a:r>
              <a:rPr lang="en-US" sz="2000" dirty="0"/>
              <a:t>moderate income (LMI) customers and non-LMI customers</a:t>
            </a:r>
            <a:r>
              <a:rPr lang="en-US" sz="2000" dirty="0">
                <a:ea typeface="+mn-lt"/>
                <a:cs typeface="+mn-lt"/>
              </a:rPr>
              <a:t>.</a:t>
            </a:r>
          </a:p>
          <a:p>
            <a:pPr lvl="1"/>
            <a:r>
              <a:rPr lang="en-US" sz="2000" dirty="0"/>
              <a:t>We present total energy cost impacts for 2020, Current Policy Pathway (2030) and EMP Achievement </a:t>
            </a:r>
            <a:r>
              <a:rPr lang="en-US" sz="2000" dirty="0" smtClean="0"/>
              <a:t>Pathway (2030</a:t>
            </a:r>
            <a:r>
              <a:rPr lang="en-US" sz="2000" dirty="0"/>
              <a:t>)</a:t>
            </a:r>
            <a:r>
              <a:rPr lang="en-US" sz="2000" dirty="0">
                <a:ea typeface="+mn-lt"/>
                <a:cs typeface="+mn-lt"/>
              </a:rPr>
              <a:t> scenarios</a:t>
            </a:r>
            <a:r>
              <a:rPr lang="en-US" sz="2000" dirty="0"/>
              <a:t>.  Ambitious Pathway results are in development</a:t>
            </a:r>
            <a:r>
              <a:rPr lang="en-US" sz="2000" dirty="0">
                <a:ea typeface="+mn-lt"/>
                <a:cs typeface="+mn-lt"/>
              </a:rPr>
              <a:t>.</a:t>
            </a:r>
          </a:p>
          <a:p>
            <a:pPr lvl="1"/>
            <a:r>
              <a:rPr lang="en-US" sz="2000" dirty="0"/>
              <a:t>All results are expressed in 2022$ to be able to compare scenario results in real dollars</a:t>
            </a:r>
            <a:r>
              <a:rPr lang="en-US" sz="2000" dirty="0">
                <a:ea typeface="+mn-lt"/>
                <a:cs typeface="+mn-lt"/>
              </a:rPr>
              <a:t>.</a:t>
            </a:r>
          </a:p>
          <a:p>
            <a:pPr lvl="1"/>
            <a:r>
              <a:rPr lang="en-US" sz="2000" dirty="0"/>
              <a:t>Total energy cost impacts only reflect the </a:t>
            </a:r>
            <a:r>
              <a:rPr lang="en-US" sz="2000" u="sng" dirty="0"/>
              <a:t>operating costs</a:t>
            </a:r>
            <a:r>
              <a:rPr lang="en-US" sz="2000" dirty="0"/>
              <a:t> </a:t>
            </a:r>
            <a:r>
              <a:rPr lang="en-US" sz="2000" dirty="0" smtClean="0"/>
              <a:t>of </a:t>
            </a:r>
            <a:r>
              <a:rPr lang="en-US" sz="2000" dirty="0"/>
              <a:t>the electrification </a:t>
            </a:r>
            <a:r>
              <a:rPr lang="en-US" sz="2000" dirty="0" smtClean="0"/>
              <a:t>technologies.  Customers </a:t>
            </a:r>
            <a:r>
              <a:rPr lang="en-US" sz="2000" dirty="0"/>
              <a:t>will need to incur capital expenses to adopt these technologies, likely with assistance from state-sponsored incentives, and these costs are not factored into the cost impact calculations</a:t>
            </a:r>
            <a:r>
              <a:rPr lang="en-US" sz="2000" dirty="0">
                <a:ea typeface="+mn-lt"/>
                <a:cs typeface="+mn-lt"/>
              </a:rPr>
              <a:t>.</a:t>
            </a:r>
          </a:p>
          <a:p>
            <a:pPr marL="111125" lvl="1" indent="0">
              <a:buNone/>
            </a:pPr>
            <a:endParaRPr lang="en-US" sz="2000" dirty="0"/>
          </a:p>
          <a:p>
            <a:pPr marL="111125" lvl="1" indent="0">
              <a:buNone/>
            </a:pPr>
            <a:endParaRPr lang="en-US" sz="2000" dirty="0"/>
          </a:p>
        </p:txBody>
      </p:sp>
      <p:sp>
        <p:nvSpPr>
          <p:cNvPr id="6" name="Title 5"/>
          <p:cNvSpPr>
            <a:spLocks noGrp="1"/>
          </p:cNvSpPr>
          <p:nvPr>
            <p:ph type="title"/>
          </p:nvPr>
        </p:nvSpPr>
        <p:spPr/>
        <p:txBody>
          <a:bodyPr/>
          <a:lstStyle/>
          <a:p>
            <a:r>
              <a:rPr lang="en-US"/>
              <a:t>Residential Customer Total Energy Cost Impacts</a:t>
            </a:r>
          </a:p>
        </p:txBody>
      </p:sp>
    </p:spTree>
    <p:extLst>
      <p:ext uri="{BB962C8B-B14F-4D97-AF65-F5344CB8AC3E}">
        <p14:creationId xmlns:p14="http://schemas.microsoft.com/office/powerpoint/2010/main" val="402746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152" t="8574" r="1378" b="1453"/>
          <a:stretch/>
        </p:blipFill>
        <p:spPr>
          <a:xfrm>
            <a:off x="521286" y="3018917"/>
            <a:ext cx="5063418" cy="3068088"/>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23</a:t>
            </a:fld>
            <a:endParaRPr lang="en-US"/>
          </a:p>
        </p:txBody>
      </p:sp>
      <p:sp>
        <p:nvSpPr>
          <p:cNvPr id="4" name="Text Placeholder 3"/>
          <p:cNvSpPr>
            <a:spLocks noGrp="1"/>
          </p:cNvSpPr>
          <p:nvPr>
            <p:ph type="body" sz="quarter" idx="16"/>
          </p:nvPr>
        </p:nvSpPr>
        <p:spPr>
          <a:xfrm>
            <a:off x="617516" y="1094837"/>
            <a:ext cx="11055371" cy="1254671"/>
          </a:xfrm>
        </p:spPr>
        <p:txBody>
          <a:bodyPr vert="horz" lIns="0" tIns="182880" rIns="91440" bIns="45720" rtlCol="0" anchor="t">
            <a:noAutofit/>
          </a:bodyPr>
          <a:lstStyle/>
          <a:p>
            <a:pPr marL="86995" indent="-86995"/>
            <a:r>
              <a:rPr lang="en-US" dirty="0"/>
              <a:t>EMP will lead to a plethora of other benefits ranging from climate impact mitigation to avoided health impacts.  While we do not quantify these benefits in our study, we calculate the avoided cost of greenhouse gas </a:t>
            </a:r>
            <a:r>
              <a:rPr lang="en-US" dirty="0" smtClean="0"/>
              <a:t>emissions </a:t>
            </a:r>
            <a:r>
              <a:rPr lang="en-US" dirty="0"/>
              <a:t>in 2030 using Social Cost of Carbon.</a:t>
            </a:r>
          </a:p>
          <a:p>
            <a:pPr marL="0" indent="0">
              <a:buNone/>
            </a:pPr>
            <a:endParaRPr lang="en-US" dirty="0"/>
          </a:p>
        </p:txBody>
      </p:sp>
      <p:sp>
        <p:nvSpPr>
          <p:cNvPr id="6" name="Title 5"/>
          <p:cNvSpPr>
            <a:spLocks noGrp="1"/>
          </p:cNvSpPr>
          <p:nvPr>
            <p:ph type="title"/>
          </p:nvPr>
        </p:nvSpPr>
        <p:spPr>
          <a:xfrm>
            <a:off x="617517" y="535932"/>
            <a:ext cx="10086392" cy="555476"/>
          </a:xfrm>
        </p:spPr>
        <p:txBody>
          <a:bodyPr/>
          <a:lstStyle/>
          <a:p>
            <a:r>
              <a:rPr lang="en-US" b="1" dirty="0">
                <a:solidFill>
                  <a:schemeClr val="tx2"/>
                </a:solidFill>
                <a:latin typeface="Calibri"/>
                <a:ea typeface="Calibri"/>
                <a:cs typeface="Calibri"/>
              </a:rPr>
              <a:t>Takeaway 1: </a:t>
            </a:r>
            <a:r>
              <a:rPr lang="en-US" dirty="0">
                <a:latin typeface="Calibri"/>
                <a:ea typeface="Calibri"/>
                <a:cs typeface="Calibri"/>
              </a:rPr>
              <a:t>Avoided Cost </a:t>
            </a:r>
            <a:r>
              <a:rPr lang="en-US">
                <a:latin typeface="Calibri"/>
                <a:ea typeface="Calibri"/>
                <a:cs typeface="Calibri"/>
              </a:rPr>
              <a:t>of GHG Emissions </a:t>
            </a:r>
            <a:r>
              <a:rPr lang="en-US" dirty="0">
                <a:latin typeface="Calibri"/>
                <a:ea typeface="Calibri"/>
                <a:cs typeface="Calibri"/>
              </a:rPr>
              <a:t>in 2030 is substantial</a:t>
            </a:r>
          </a:p>
        </p:txBody>
      </p:sp>
      <p:sp>
        <p:nvSpPr>
          <p:cNvPr id="10" name="Text Placeholder 3"/>
          <p:cNvSpPr>
            <a:spLocks noGrp="1"/>
          </p:cNvSpPr>
          <p:nvPr>
            <p:ph type="body" sz="quarter" idx="16"/>
          </p:nvPr>
        </p:nvSpPr>
        <p:spPr>
          <a:xfrm>
            <a:off x="6271449" y="2073245"/>
            <a:ext cx="5170879" cy="3127406"/>
          </a:xfrm>
        </p:spPr>
        <p:txBody>
          <a:bodyPr vert="horz" lIns="0" tIns="182880" rIns="91440" bIns="45720" rtlCol="0" anchor="t">
            <a:noAutofit/>
          </a:bodyPr>
          <a:lstStyle/>
          <a:p>
            <a:pPr lvl="1"/>
            <a:r>
              <a:rPr lang="en-US" dirty="0"/>
              <a:t>The annual benefit of </a:t>
            </a:r>
            <a:r>
              <a:rPr lang="en-US" b="1" dirty="0"/>
              <a:t>reduced GHG emissions </a:t>
            </a:r>
            <a:r>
              <a:rPr lang="en-US" dirty="0"/>
              <a:t>is $1.22 billion and $1.63 billion/year in 2030 in the Current Policy Pathway and EMP Achievement Pathway, respectively</a:t>
            </a:r>
            <a:r>
              <a:rPr lang="en-US" baseline="30000" dirty="0"/>
              <a:t>1 </a:t>
            </a:r>
            <a:endParaRPr lang="en-US" dirty="0"/>
          </a:p>
          <a:p>
            <a:pPr marL="572770" lvl="2" indent="-226695"/>
            <a:r>
              <a:rPr lang="en-US" sz="1800" dirty="0"/>
              <a:t>Annual greenhouse gas emissions decrease by 20-30% from 2020 levels by 2030</a:t>
            </a:r>
          </a:p>
          <a:p>
            <a:pPr marL="572770" lvl="2" indent="-226695"/>
            <a:endParaRPr lang="en-US" sz="1800" baseline="30000" dirty="0">
              <a:cs typeface="Calibri" panose="020F0502020204030204"/>
            </a:endParaRPr>
          </a:p>
          <a:p>
            <a:pPr marL="572770" lvl="2" indent="-226695"/>
            <a:endParaRPr lang="en-US" sz="1800" baseline="30000" dirty="0">
              <a:cs typeface="Calibri" panose="020F0502020204030204"/>
            </a:endParaRPr>
          </a:p>
          <a:p>
            <a:pPr marL="572770" lvl="2" indent="-226695"/>
            <a:endParaRPr lang="en-US" sz="1800" baseline="30000" dirty="0">
              <a:cs typeface="Calibri" panose="020F0502020204030204"/>
            </a:endParaRPr>
          </a:p>
          <a:p>
            <a:pPr marL="572770" lvl="2" indent="-226695"/>
            <a:endParaRPr lang="en-US" sz="1800" baseline="30000" dirty="0">
              <a:cs typeface="Calibri" panose="020F0502020204030204"/>
            </a:endParaRPr>
          </a:p>
          <a:p>
            <a:pPr lvl="1"/>
            <a:r>
              <a:rPr lang="en-US" dirty="0"/>
              <a:t>This is only one component of broader benefits of EMP, which also include </a:t>
            </a:r>
            <a:r>
              <a:rPr lang="en-US" b="1" dirty="0"/>
              <a:t>local air quality and health co-benefits</a:t>
            </a:r>
            <a:r>
              <a:rPr lang="en-US" dirty="0"/>
              <a:t>, estimated to equal $3 billion/year in the EMP</a:t>
            </a:r>
            <a:endParaRPr lang="en-US" dirty="0">
              <a:cs typeface="Calibri"/>
            </a:endParaRPr>
          </a:p>
        </p:txBody>
      </p:sp>
      <p:sp>
        <p:nvSpPr>
          <p:cNvPr id="11" name="Rectangle 10"/>
          <p:cNvSpPr/>
          <p:nvPr/>
        </p:nvSpPr>
        <p:spPr>
          <a:xfrm>
            <a:off x="6532429" y="6051116"/>
            <a:ext cx="4909899" cy="430887"/>
          </a:xfrm>
          <a:prstGeom prst="rect">
            <a:avLst/>
          </a:prstGeom>
        </p:spPr>
        <p:txBody>
          <a:bodyPr wrap="square" lIns="91440" tIns="45720" rIns="91440" bIns="45720" anchor="t">
            <a:spAutoFit/>
          </a:bodyPr>
          <a:lstStyle/>
          <a:p>
            <a:r>
              <a:rPr lang="en-US" sz="1100" baseline="30000" dirty="0"/>
              <a:t>1 </a:t>
            </a:r>
            <a:r>
              <a:rPr lang="en-US" sz="1100" dirty="0"/>
              <a:t>Social cost of carbon is estimated at $64.50/ton (2022$) for 2030 based on </a:t>
            </a:r>
            <a:r>
              <a:rPr lang="en-US" sz="1100" dirty="0">
                <a:hlinkClick r:id="rId4"/>
              </a:rPr>
              <a:t>Technical Support Document: Social Cost of Carbon, Methane, (whitehouse.gov)</a:t>
            </a:r>
            <a:endParaRPr lang="en-US" sz="1100" dirty="0"/>
          </a:p>
        </p:txBody>
      </p:sp>
      <p:sp>
        <p:nvSpPr>
          <p:cNvPr id="14" name="TextBox 13"/>
          <p:cNvSpPr txBox="1"/>
          <p:nvPr/>
        </p:nvSpPr>
        <p:spPr>
          <a:xfrm>
            <a:off x="1304262" y="2525465"/>
            <a:ext cx="4736628" cy="369332"/>
          </a:xfrm>
          <a:prstGeom prst="rect">
            <a:avLst/>
          </a:prstGeom>
          <a:noFill/>
        </p:spPr>
        <p:txBody>
          <a:bodyPr wrap="square" rtlCol="0">
            <a:spAutoFit/>
          </a:bodyPr>
          <a:lstStyle/>
          <a:p>
            <a:r>
              <a:rPr lang="en-US" b="1" dirty="0">
                <a:solidFill>
                  <a:schemeClr val="accent1"/>
                </a:solidFill>
              </a:rPr>
              <a:t>Avoided Cost of </a:t>
            </a:r>
            <a:r>
              <a:rPr lang="en-US" b="1" dirty="0" smtClean="0">
                <a:solidFill>
                  <a:schemeClr val="accent1"/>
                </a:solidFill>
              </a:rPr>
              <a:t>GHG Emissions </a:t>
            </a:r>
            <a:r>
              <a:rPr lang="en-US" b="1" dirty="0">
                <a:solidFill>
                  <a:schemeClr val="accent1"/>
                </a:solidFill>
              </a:rPr>
              <a:t>in 2030 (2022$)</a:t>
            </a:r>
          </a:p>
        </p:txBody>
      </p:sp>
      <p:sp>
        <p:nvSpPr>
          <p:cNvPr id="5" name="TextBox 4"/>
          <p:cNvSpPr txBox="1"/>
          <p:nvPr/>
        </p:nvSpPr>
        <p:spPr>
          <a:xfrm>
            <a:off x="1887577" y="3567058"/>
            <a:ext cx="1066800" cy="461665"/>
          </a:xfrm>
          <a:prstGeom prst="rect">
            <a:avLst/>
          </a:prstGeom>
          <a:noFill/>
        </p:spPr>
        <p:txBody>
          <a:bodyPr wrap="square" rtlCol="0">
            <a:spAutoFit/>
          </a:bodyPr>
          <a:lstStyle/>
          <a:p>
            <a:r>
              <a:rPr lang="en-US" sz="1200" b="1" dirty="0">
                <a:solidFill>
                  <a:schemeClr val="accent1"/>
                </a:solidFill>
              </a:rPr>
              <a:t>19 million metric tons</a:t>
            </a:r>
          </a:p>
        </p:txBody>
      </p:sp>
      <p:sp>
        <p:nvSpPr>
          <p:cNvPr id="12" name="TextBox 11"/>
          <p:cNvSpPr txBox="1"/>
          <p:nvPr/>
        </p:nvSpPr>
        <p:spPr>
          <a:xfrm>
            <a:off x="4044928" y="2933309"/>
            <a:ext cx="1075463" cy="461665"/>
          </a:xfrm>
          <a:prstGeom prst="rect">
            <a:avLst/>
          </a:prstGeom>
          <a:noFill/>
        </p:spPr>
        <p:txBody>
          <a:bodyPr wrap="square" rtlCol="0">
            <a:spAutoFit/>
          </a:bodyPr>
          <a:lstStyle/>
          <a:p>
            <a:r>
              <a:rPr lang="en-US" sz="1200" b="1" dirty="0" smtClean="0">
                <a:solidFill>
                  <a:schemeClr val="accent1"/>
                </a:solidFill>
              </a:rPr>
              <a:t>25 </a:t>
            </a:r>
            <a:r>
              <a:rPr lang="en-US" sz="1200" b="1" dirty="0">
                <a:solidFill>
                  <a:schemeClr val="accent1"/>
                </a:solidFill>
              </a:rPr>
              <a:t>million metric tons</a:t>
            </a:r>
          </a:p>
        </p:txBody>
      </p:sp>
      <p:sp>
        <p:nvSpPr>
          <p:cNvPr id="8" name="Rectangle 7"/>
          <p:cNvSpPr/>
          <p:nvPr/>
        </p:nvSpPr>
        <p:spPr>
          <a:xfrm>
            <a:off x="6813176" y="4002363"/>
            <a:ext cx="4425461" cy="830997"/>
          </a:xfrm>
          <a:prstGeom prst="rect">
            <a:avLst/>
          </a:prstGeom>
          <a:solidFill>
            <a:schemeClr val="accent1">
              <a:lumMod val="20000"/>
              <a:lumOff val="80000"/>
            </a:schemeClr>
          </a:solidFill>
        </p:spPr>
        <p:txBody>
          <a:bodyPr wrap="square">
            <a:spAutoFit/>
          </a:bodyPr>
          <a:lstStyle/>
          <a:p>
            <a:r>
              <a:rPr lang="en-US" sz="1600" dirty="0" smtClean="0"/>
              <a:t>This is equivalent to avoided emissions from 2.4-3.1 </a:t>
            </a:r>
            <a:r>
              <a:rPr lang="en-US" sz="1600" dirty="0"/>
              <a:t>milion homes' energy use for one </a:t>
            </a:r>
            <a:r>
              <a:rPr lang="en-US" sz="1600" dirty="0" smtClean="0"/>
              <a:t>year, or 4-5.4 </a:t>
            </a:r>
            <a:r>
              <a:rPr lang="en-US" sz="1600" dirty="0"/>
              <a:t>million gasoline vehicles driven for one </a:t>
            </a:r>
            <a:r>
              <a:rPr lang="en-US" sz="1600" dirty="0" smtClean="0"/>
              <a:t>year.</a:t>
            </a:r>
            <a:endParaRPr lang="en-US" sz="1600" dirty="0"/>
          </a:p>
        </p:txBody>
      </p:sp>
    </p:spTree>
    <p:extLst>
      <p:ext uri="{BB962C8B-B14F-4D97-AF65-F5344CB8AC3E}">
        <p14:creationId xmlns:p14="http://schemas.microsoft.com/office/powerpoint/2010/main" val="285958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24</a:t>
            </a:fld>
            <a:endParaRPr lang="en-US"/>
          </a:p>
        </p:txBody>
      </p:sp>
      <p:sp>
        <p:nvSpPr>
          <p:cNvPr id="6" name="Title 5"/>
          <p:cNvSpPr>
            <a:spLocks noGrp="1"/>
          </p:cNvSpPr>
          <p:nvPr>
            <p:ph type="title"/>
          </p:nvPr>
        </p:nvSpPr>
        <p:spPr>
          <a:xfrm>
            <a:off x="617517" y="535932"/>
            <a:ext cx="10086392" cy="555476"/>
          </a:xfrm>
        </p:spPr>
        <p:txBody>
          <a:bodyPr/>
          <a:lstStyle/>
          <a:p>
            <a:r>
              <a:rPr lang="en-US" dirty="0" smtClean="0"/>
              <a:t>Annual Greenhouse </a:t>
            </a:r>
            <a:r>
              <a:rPr lang="en-US" dirty="0"/>
              <a:t>Gas Emissions by </a:t>
            </a:r>
            <a:r>
              <a:rPr lang="en-US" dirty="0" smtClean="0"/>
              <a:t>Scenario (cont’d)</a:t>
            </a:r>
            <a:endParaRPr lang="en-US" dirty="0"/>
          </a:p>
        </p:txBody>
      </p:sp>
      <p:grpSp>
        <p:nvGrpSpPr>
          <p:cNvPr id="7" name="Group 6"/>
          <p:cNvGrpSpPr/>
          <p:nvPr/>
        </p:nvGrpSpPr>
        <p:grpSpPr>
          <a:xfrm>
            <a:off x="1080796" y="1627653"/>
            <a:ext cx="8879360" cy="4192452"/>
            <a:chOff x="1330178" y="1544320"/>
            <a:chExt cx="8879360" cy="4192452"/>
          </a:xfrm>
        </p:grpSpPr>
        <p:pic>
          <p:nvPicPr>
            <p:cNvPr id="5" name="Picture 4"/>
            <p:cNvPicPr>
              <a:picLocks noChangeAspect="1"/>
            </p:cNvPicPr>
            <p:nvPr/>
          </p:nvPicPr>
          <p:blipFill rotWithShape="1">
            <a:blip r:embed="rId3"/>
            <a:srcRect l="1452" t="7981" r="657" b="7132"/>
            <a:stretch/>
          </p:blipFill>
          <p:spPr>
            <a:xfrm>
              <a:off x="1330178" y="1544320"/>
              <a:ext cx="8879360" cy="4192452"/>
            </a:xfrm>
            <a:prstGeom prst="rect">
              <a:avLst/>
            </a:prstGeom>
          </p:spPr>
        </p:pic>
        <p:cxnSp>
          <p:nvCxnSpPr>
            <p:cNvPr id="8" name="Straight Connector 7"/>
            <p:cNvCxnSpPr/>
            <p:nvPr/>
          </p:nvCxnSpPr>
          <p:spPr>
            <a:xfrm flipH="1">
              <a:off x="4589335" y="1603948"/>
              <a:ext cx="6329" cy="3821492"/>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9971976" y="3256971"/>
            <a:ext cx="1116205" cy="338554"/>
          </a:xfrm>
          <a:prstGeom prst="rect">
            <a:avLst/>
          </a:prstGeom>
          <a:noFill/>
        </p:spPr>
        <p:txBody>
          <a:bodyPr wrap="square" rtlCol="0">
            <a:spAutoFit/>
          </a:bodyPr>
          <a:lstStyle/>
          <a:p>
            <a:r>
              <a:rPr lang="en-US" sz="1600" b="1" dirty="0" smtClean="0">
                <a:solidFill>
                  <a:schemeClr val="accent2"/>
                </a:solidFill>
              </a:rPr>
              <a:t>Gasoline</a:t>
            </a:r>
            <a:endParaRPr lang="en-US" sz="1600" b="1" dirty="0">
              <a:solidFill>
                <a:schemeClr val="accent2"/>
              </a:solidFill>
            </a:endParaRPr>
          </a:p>
        </p:txBody>
      </p:sp>
      <p:sp>
        <p:nvSpPr>
          <p:cNvPr id="9" name="TextBox 8"/>
          <p:cNvSpPr txBox="1"/>
          <p:nvPr/>
        </p:nvSpPr>
        <p:spPr>
          <a:xfrm>
            <a:off x="9989044" y="3837096"/>
            <a:ext cx="1969994" cy="338554"/>
          </a:xfrm>
          <a:prstGeom prst="rect">
            <a:avLst/>
          </a:prstGeom>
          <a:noFill/>
        </p:spPr>
        <p:txBody>
          <a:bodyPr wrap="square" rtlCol="0">
            <a:spAutoFit/>
          </a:bodyPr>
          <a:lstStyle/>
          <a:p>
            <a:r>
              <a:rPr lang="en-US" sz="1600" b="1" dirty="0" smtClean="0">
                <a:solidFill>
                  <a:schemeClr val="bg1">
                    <a:lumMod val="65000"/>
                  </a:schemeClr>
                </a:solidFill>
              </a:rPr>
              <a:t>Fuel Oil and Propane</a:t>
            </a:r>
            <a:endParaRPr lang="en-US" sz="1600" b="1" dirty="0">
              <a:solidFill>
                <a:schemeClr val="bg1">
                  <a:lumMod val="65000"/>
                </a:schemeClr>
              </a:solidFill>
            </a:endParaRPr>
          </a:p>
        </p:txBody>
      </p:sp>
      <p:sp>
        <p:nvSpPr>
          <p:cNvPr id="10" name="TextBox 9"/>
          <p:cNvSpPr txBox="1"/>
          <p:nvPr/>
        </p:nvSpPr>
        <p:spPr>
          <a:xfrm>
            <a:off x="9989044" y="4422419"/>
            <a:ext cx="1665194" cy="338554"/>
          </a:xfrm>
          <a:prstGeom prst="rect">
            <a:avLst/>
          </a:prstGeom>
          <a:noFill/>
        </p:spPr>
        <p:txBody>
          <a:bodyPr wrap="square" rtlCol="0">
            <a:spAutoFit/>
          </a:bodyPr>
          <a:lstStyle/>
          <a:p>
            <a:r>
              <a:rPr lang="en-US" sz="1600" b="1" dirty="0" smtClean="0">
                <a:solidFill>
                  <a:schemeClr val="bg2"/>
                </a:solidFill>
              </a:rPr>
              <a:t>Natural Gas</a:t>
            </a:r>
            <a:endParaRPr lang="en-US" sz="1600" b="1" dirty="0">
              <a:solidFill>
                <a:schemeClr val="bg2"/>
              </a:solidFill>
            </a:endParaRPr>
          </a:p>
        </p:txBody>
      </p:sp>
      <p:sp>
        <p:nvSpPr>
          <p:cNvPr id="11" name="TextBox 10"/>
          <p:cNvSpPr txBox="1"/>
          <p:nvPr/>
        </p:nvSpPr>
        <p:spPr>
          <a:xfrm>
            <a:off x="9989044" y="4988818"/>
            <a:ext cx="1893794" cy="338554"/>
          </a:xfrm>
          <a:prstGeom prst="rect">
            <a:avLst/>
          </a:prstGeom>
          <a:noFill/>
        </p:spPr>
        <p:txBody>
          <a:bodyPr wrap="square" rtlCol="0">
            <a:spAutoFit/>
          </a:bodyPr>
          <a:lstStyle/>
          <a:p>
            <a:r>
              <a:rPr lang="en-US" sz="1600" b="1" dirty="0" smtClean="0">
                <a:solidFill>
                  <a:schemeClr val="accent3"/>
                </a:solidFill>
              </a:rPr>
              <a:t>Electricity</a:t>
            </a:r>
            <a:endParaRPr lang="en-US" sz="1600" b="1" dirty="0">
              <a:solidFill>
                <a:schemeClr val="accent3"/>
              </a:solidFill>
            </a:endParaRPr>
          </a:p>
        </p:txBody>
      </p:sp>
    </p:spTree>
    <p:extLst>
      <p:ext uri="{BB962C8B-B14F-4D97-AF65-F5344CB8AC3E}">
        <p14:creationId xmlns:p14="http://schemas.microsoft.com/office/powerpoint/2010/main" val="224516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25</a:t>
            </a:fld>
            <a:endParaRPr lang="en-US"/>
          </a:p>
        </p:txBody>
      </p:sp>
      <p:sp>
        <p:nvSpPr>
          <p:cNvPr id="6" name="Title 5"/>
          <p:cNvSpPr>
            <a:spLocks noGrp="1"/>
          </p:cNvSpPr>
          <p:nvPr>
            <p:ph type="title"/>
          </p:nvPr>
        </p:nvSpPr>
        <p:spPr>
          <a:xfrm>
            <a:off x="483740" y="229710"/>
            <a:ext cx="11188978" cy="819350"/>
          </a:xfrm>
        </p:spPr>
        <p:txBody>
          <a:bodyPr/>
          <a:lstStyle/>
          <a:p>
            <a:r>
              <a:rPr lang="en-US" b="1" dirty="0"/>
              <a:t>Takeaway </a:t>
            </a:r>
            <a:r>
              <a:rPr lang="en-US" b="1" dirty="0" smtClean="0"/>
              <a:t>2</a:t>
            </a:r>
            <a:r>
              <a:rPr lang="en-US" dirty="0" smtClean="0"/>
              <a:t>: </a:t>
            </a:r>
            <a:r>
              <a:rPr lang="en-US" dirty="0"/>
              <a:t>EE and Electrification offer significant customer savings under the Current Policy Pathway</a:t>
            </a:r>
          </a:p>
        </p:txBody>
      </p:sp>
      <p:sp>
        <p:nvSpPr>
          <p:cNvPr id="7" name="Text Placeholder 3"/>
          <p:cNvSpPr>
            <a:spLocks noGrp="1"/>
          </p:cNvSpPr>
          <p:nvPr>
            <p:ph type="body" sz="quarter" idx="16"/>
          </p:nvPr>
        </p:nvSpPr>
        <p:spPr>
          <a:xfrm>
            <a:off x="6620881" y="1055766"/>
            <a:ext cx="5295784" cy="5379241"/>
          </a:xfrm>
        </p:spPr>
        <p:txBody>
          <a:bodyPr/>
          <a:lstStyle/>
          <a:p>
            <a:pPr marL="111125" lvl="1" indent="0">
              <a:buNone/>
            </a:pPr>
            <a:r>
              <a:rPr lang="en-US" sz="1600" dirty="0"/>
              <a:t>[1] Keeping energy use constant at 2020 levels, annual energy cost increases by 17% relative to the [2020 Customer], in real </a:t>
            </a:r>
            <a:r>
              <a:rPr lang="en-US" sz="1600" dirty="0" smtClean="0"/>
              <a:t>dollars</a:t>
            </a:r>
            <a:endParaRPr lang="en-US" sz="1400" dirty="0"/>
          </a:p>
          <a:p>
            <a:pPr marL="111125" lvl="1" indent="0">
              <a:buNone/>
            </a:pPr>
            <a:r>
              <a:rPr lang="en-US" sz="1600" dirty="0"/>
              <a:t>[2] EE reduces annual energy cost by 5% compared to [1</a:t>
            </a:r>
            <a:r>
              <a:rPr lang="en-US" sz="1600" dirty="0" smtClean="0"/>
              <a:t>]</a:t>
            </a:r>
            <a:endParaRPr lang="en-US" sz="1600" dirty="0"/>
          </a:p>
          <a:p>
            <a:pPr marL="111125" lvl="1" indent="0">
              <a:buNone/>
            </a:pPr>
            <a:r>
              <a:rPr lang="en-US" sz="1600" dirty="0"/>
              <a:t>[3] EV adoption reduces energy costs by 15% compared to [2</a:t>
            </a:r>
            <a:r>
              <a:rPr lang="en-US" sz="1600" dirty="0" smtClean="0"/>
              <a:t>]</a:t>
            </a:r>
            <a:endParaRPr lang="en-US" sz="1400" i="1" dirty="0"/>
          </a:p>
          <a:p>
            <a:pPr marL="111125" lvl="1" indent="0">
              <a:buNone/>
            </a:pPr>
            <a:r>
              <a:rPr lang="en-US" sz="1600" dirty="0"/>
              <a:t>[4] Electrified space and water heating further reduces annual costs by </a:t>
            </a:r>
            <a:r>
              <a:rPr lang="en-US" sz="1600" dirty="0" smtClean="0"/>
              <a:t>11% </a:t>
            </a:r>
            <a:r>
              <a:rPr lang="en-US" sz="1600" dirty="0"/>
              <a:t>compared to [3]</a:t>
            </a:r>
          </a:p>
          <a:p>
            <a:pPr marL="111125" lvl="1" indent="0">
              <a:buNone/>
            </a:pPr>
            <a:endParaRPr lang="en-US" sz="1600" dirty="0"/>
          </a:p>
          <a:p>
            <a:pPr marL="111125" lvl="1" indent="0">
              <a:buNone/>
            </a:pPr>
            <a:r>
              <a:rPr lang="en-US" sz="1600" dirty="0"/>
              <a:t>We envision that most customers will fit profile [2] and increasing number of customers will fit in [3] and [4] by 2030</a:t>
            </a:r>
          </a:p>
          <a:p>
            <a:pPr lvl="1"/>
            <a:r>
              <a:rPr lang="en-US" sz="1600" dirty="0"/>
              <a:t>[2] total energy cost is </a:t>
            </a:r>
            <a:r>
              <a:rPr lang="en-US" sz="1600" dirty="0" smtClean="0"/>
              <a:t>11% </a:t>
            </a:r>
            <a:r>
              <a:rPr lang="en-US" sz="1600" b="1" dirty="0">
                <a:solidFill>
                  <a:schemeClr val="accent1"/>
                </a:solidFill>
              </a:rPr>
              <a:t>higher</a:t>
            </a:r>
            <a:r>
              <a:rPr lang="en-US" sz="1600" dirty="0"/>
              <a:t> compared to the [2020 Customer]</a:t>
            </a:r>
          </a:p>
          <a:p>
            <a:pPr lvl="1"/>
            <a:r>
              <a:rPr lang="en-US" sz="1600" dirty="0"/>
              <a:t>[4] total energy cost is </a:t>
            </a:r>
            <a:r>
              <a:rPr lang="en-US" sz="1600" dirty="0" smtClean="0"/>
              <a:t>15% </a:t>
            </a:r>
            <a:r>
              <a:rPr lang="en-US" sz="1600" b="1" dirty="0">
                <a:solidFill>
                  <a:schemeClr val="accent1"/>
                </a:solidFill>
              </a:rPr>
              <a:t>lower</a:t>
            </a:r>
            <a:r>
              <a:rPr lang="en-US" sz="1600" dirty="0"/>
              <a:t> compared to the [2020 Customer]</a:t>
            </a:r>
          </a:p>
          <a:p>
            <a:r>
              <a:rPr lang="en-US" sz="1800" dirty="0"/>
              <a:t>Electrification trends are consistent with national trends under this scenario.  EV program costs are modeled consistent with utility EV program budgets.</a:t>
            </a:r>
          </a:p>
        </p:txBody>
      </p:sp>
      <p:sp>
        <p:nvSpPr>
          <p:cNvPr id="12" name="TextBox 11"/>
          <p:cNvSpPr txBox="1"/>
          <p:nvPr/>
        </p:nvSpPr>
        <p:spPr>
          <a:xfrm>
            <a:off x="711851" y="5801143"/>
            <a:ext cx="5556738" cy="430887"/>
          </a:xfrm>
          <a:prstGeom prst="rect">
            <a:avLst/>
          </a:prstGeom>
          <a:noFill/>
        </p:spPr>
        <p:txBody>
          <a:bodyPr wrap="square" rtlCol="0">
            <a:spAutoFit/>
          </a:bodyPr>
          <a:lstStyle/>
          <a:p>
            <a:r>
              <a:rPr lang="en-US" sz="1100" dirty="0"/>
              <a:t>Note: Annual energy costs are shown for </a:t>
            </a:r>
            <a:r>
              <a:rPr lang="en-US" sz="1100" dirty="0" smtClean="0"/>
              <a:t>non-low-income </a:t>
            </a:r>
            <a:r>
              <a:rPr lang="en-US" sz="1100" dirty="0"/>
              <a:t>customers of ACE – SJG. </a:t>
            </a:r>
            <a:r>
              <a:rPr lang="en-US" sz="1100" dirty="0" smtClean="0"/>
              <a:t> Results </a:t>
            </a:r>
            <a:r>
              <a:rPr lang="en-US" sz="1100" dirty="0"/>
              <a:t>have similar directionality for other utility combinations.</a:t>
            </a:r>
            <a:endParaRPr lang="en-US" sz="1100" dirty="0">
              <a:solidFill>
                <a:srgbClr val="FF0000"/>
              </a:solidFill>
            </a:endParaRPr>
          </a:p>
        </p:txBody>
      </p:sp>
      <p:sp>
        <p:nvSpPr>
          <p:cNvPr id="4" name="TextBox 3"/>
          <p:cNvSpPr txBox="1"/>
          <p:nvPr/>
        </p:nvSpPr>
        <p:spPr>
          <a:xfrm>
            <a:off x="711850" y="6210882"/>
            <a:ext cx="5166435" cy="276999"/>
          </a:xfrm>
          <a:prstGeom prst="rect">
            <a:avLst/>
          </a:prstGeom>
          <a:noFill/>
        </p:spPr>
        <p:txBody>
          <a:bodyPr wrap="square" rtlCol="0">
            <a:spAutoFit/>
          </a:bodyPr>
          <a:lstStyle/>
          <a:p>
            <a:r>
              <a:rPr lang="en-US" sz="1200" b="1" dirty="0">
                <a:solidFill>
                  <a:schemeClr val="accent4"/>
                </a:solidFill>
              </a:rPr>
              <a:t>Yellow boxes represent the “clean energy program </a:t>
            </a:r>
            <a:r>
              <a:rPr lang="en-US" sz="1200" b="1" dirty="0" smtClean="0">
                <a:solidFill>
                  <a:schemeClr val="accent4"/>
                </a:solidFill>
              </a:rPr>
              <a:t>costs” </a:t>
            </a:r>
            <a:r>
              <a:rPr lang="en-US" sz="1200" b="1" dirty="0">
                <a:solidFill>
                  <a:schemeClr val="accent4"/>
                </a:solidFill>
              </a:rPr>
              <a:t>within the bills.</a:t>
            </a:r>
          </a:p>
        </p:txBody>
      </p:sp>
      <p:pic>
        <p:nvPicPr>
          <p:cNvPr id="16" name="Picture 15"/>
          <p:cNvPicPr>
            <a:picLocks noChangeAspect="1"/>
          </p:cNvPicPr>
          <p:nvPr/>
        </p:nvPicPr>
        <p:blipFill rotWithShape="1">
          <a:blip r:embed="rId3"/>
          <a:srcRect t="6650"/>
          <a:stretch/>
        </p:blipFill>
        <p:spPr>
          <a:xfrm>
            <a:off x="278789" y="1417236"/>
            <a:ext cx="6200839" cy="4197985"/>
          </a:xfrm>
          <a:prstGeom prst="rect">
            <a:avLst/>
          </a:prstGeom>
        </p:spPr>
      </p:pic>
    </p:spTree>
    <p:extLst>
      <p:ext uri="{BB962C8B-B14F-4D97-AF65-F5344CB8AC3E}">
        <p14:creationId xmlns:p14="http://schemas.microsoft.com/office/powerpoint/2010/main" val="1413943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26</a:t>
            </a:fld>
            <a:endParaRPr lang="en-US"/>
          </a:p>
        </p:txBody>
      </p:sp>
      <p:sp>
        <p:nvSpPr>
          <p:cNvPr id="4" name="Text Placeholder 3"/>
          <p:cNvSpPr>
            <a:spLocks noGrp="1"/>
          </p:cNvSpPr>
          <p:nvPr>
            <p:ph type="body" sz="quarter" idx="16"/>
          </p:nvPr>
        </p:nvSpPr>
        <p:spPr>
          <a:xfrm>
            <a:off x="6643935" y="946408"/>
            <a:ext cx="5228370" cy="5607015"/>
          </a:xfrm>
        </p:spPr>
        <p:txBody>
          <a:bodyPr vert="horz" lIns="0" tIns="182880" rIns="91440" bIns="45720" rtlCol="0" anchor="t">
            <a:noAutofit/>
          </a:bodyPr>
          <a:lstStyle/>
          <a:p>
            <a:pPr marL="86995" indent="-86995"/>
            <a:r>
              <a:rPr lang="en-US" sz="1800" dirty="0"/>
              <a:t>Total Energy Cost impacts are higher under the EMP Achievement </a:t>
            </a:r>
            <a:r>
              <a:rPr lang="en-US" sz="1800" dirty="0" smtClean="0"/>
              <a:t>Pathway, </a:t>
            </a:r>
            <a:r>
              <a:rPr lang="en-US" sz="1800" dirty="0"/>
              <a:t>but </a:t>
            </a:r>
            <a:r>
              <a:rPr lang="en-US" sz="1800" dirty="0" smtClean="0"/>
              <a:t>only </a:t>
            </a:r>
            <a:r>
              <a:rPr lang="en-US" sz="1800" u="sng" dirty="0" smtClean="0"/>
              <a:t>moderately </a:t>
            </a:r>
            <a:r>
              <a:rPr lang="en-US" sz="1800" dirty="0" smtClean="0"/>
              <a:t>relative </a:t>
            </a:r>
            <a:r>
              <a:rPr lang="en-US" sz="1800" dirty="0"/>
              <a:t>to the Current Policy Pathway:</a:t>
            </a:r>
          </a:p>
          <a:p>
            <a:pPr lvl="1"/>
            <a:r>
              <a:rPr lang="en-US" sz="1600" dirty="0"/>
              <a:t>Customer [2] cost increases by </a:t>
            </a:r>
            <a:r>
              <a:rPr lang="en-US" sz="1600" dirty="0" smtClean="0"/>
              <a:t>17% </a:t>
            </a:r>
            <a:r>
              <a:rPr lang="en-US" sz="1600" dirty="0"/>
              <a:t>relative to the [2020 Customer] under the EMP.  </a:t>
            </a:r>
            <a:r>
              <a:rPr lang="en-US" sz="1600" i="1" dirty="0"/>
              <a:t>This is </a:t>
            </a:r>
            <a:r>
              <a:rPr lang="en-US" sz="1600" b="1" i="1" dirty="0"/>
              <a:t>6</a:t>
            </a:r>
            <a:r>
              <a:rPr lang="en-US" sz="1600" b="1" i="1" dirty="0" smtClean="0"/>
              <a:t> </a:t>
            </a:r>
            <a:r>
              <a:rPr lang="en-US" sz="1600" b="1" i="1" dirty="0"/>
              <a:t>percentage points higher </a:t>
            </a:r>
            <a:r>
              <a:rPr lang="en-US" sz="1600" i="1" dirty="0"/>
              <a:t>than the impact under the Current Policy Pathway.</a:t>
            </a:r>
            <a:endParaRPr lang="en-US" sz="1600" i="1" dirty="0">
              <a:ea typeface="Calibri"/>
              <a:cs typeface="Calibri"/>
            </a:endParaRPr>
          </a:p>
          <a:p>
            <a:pPr lvl="1"/>
            <a:r>
              <a:rPr lang="en-US" sz="1600" dirty="0"/>
              <a:t>Customer [4] cost decreases by </a:t>
            </a:r>
            <a:r>
              <a:rPr lang="en-US" sz="1600" dirty="0" smtClean="0"/>
              <a:t>16% </a:t>
            </a:r>
            <a:r>
              <a:rPr lang="en-US" sz="1600" dirty="0"/>
              <a:t>relative to the </a:t>
            </a:r>
            <a:r>
              <a:rPr lang="en-US" sz="1600" dirty="0" smtClean="0"/>
              <a:t>[2020 </a:t>
            </a:r>
            <a:r>
              <a:rPr lang="en-US" sz="1600" dirty="0"/>
              <a:t>Customer].  </a:t>
            </a:r>
            <a:r>
              <a:rPr lang="en-US" sz="1600" i="1" dirty="0"/>
              <a:t>This is</a:t>
            </a:r>
            <a:r>
              <a:rPr lang="en-US" sz="1600" b="1" i="1" dirty="0"/>
              <a:t> </a:t>
            </a:r>
            <a:r>
              <a:rPr lang="en-US" sz="1600" b="1" i="1" dirty="0" smtClean="0"/>
              <a:t>1 </a:t>
            </a:r>
            <a:r>
              <a:rPr lang="en-US" sz="1600" b="1" i="1" dirty="0"/>
              <a:t>percentage </a:t>
            </a:r>
            <a:r>
              <a:rPr lang="en-US" sz="1600" b="1" i="1" dirty="0" smtClean="0"/>
              <a:t>point lower </a:t>
            </a:r>
            <a:r>
              <a:rPr lang="en-US" sz="1600" i="1" dirty="0" smtClean="0"/>
              <a:t>than that </a:t>
            </a:r>
            <a:r>
              <a:rPr lang="en-US" sz="1600" i="1" dirty="0"/>
              <a:t>achieved under the Current </a:t>
            </a:r>
            <a:r>
              <a:rPr lang="en-US" sz="1600" i="1" dirty="0">
                <a:ea typeface="+mn-lt"/>
                <a:cs typeface="+mn-lt"/>
              </a:rPr>
              <a:t>Policy </a:t>
            </a:r>
            <a:r>
              <a:rPr lang="en-US" sz="1600" i="1" dirty="0"/>
              <a:t>Pathway.</a:t>
            </a:r>
            <a:endParaRPr lang="en-US" sz="1200" dirty="0"/>
          </a:p>
          <a:p>
            <a:pPr marL="86995" indent="-86995"/>
            <a:r>
              <a:rPr lang="en-US" sz="1700" u="sng" dirty="0"/>
              <a:t>Note</a:t>
            </a:r>
            <a:r>
              <a:rPr lang="en-US" sz="1700" dirty="0" smtClean="0"/>
              <a:t>: </a:t>
            </a:r>
            <a:r>
              <a:rPr lang="en-US" sz="1700" dirty="0"/>
              <a:t>This scenario assumes NJ meets its EV goal of 330,000 in 2025.  EV program expenses are modeled as higher under this scenario, but other state </a:t>
            </a:r>
            <a:r>
              <a:rPr lang="en-US" sz="1700" dirty="0" smtClean="0"/>
              <a:t>incentives and/or programs </a:t>
            </a:r>
            <a:r>
              <a:rPr lang="en-US" sz="1700" dirty="0"/>
              <a:t>will also likely </a:t>
            </a:r>
            <a:r>
              <a:rPr lang="en-US" sz="1700" dirty="0" smtClean="0"/>
              <a:t>be necessary</a:t>
            </a:r>
            <a:r>
              <a:rPr lang="en-US" sz="1700" dirty="0"/>
              <a:t>.  Similarly, heating electrification incentive </a:t>
            </a:r>
            <a:r>
              <a:rPr lang="en-US" sz="1700" dirty="0" smtClean="0"/>
              <a:t>costs </a:t>
            </a:r>
            <a:r>
              <a:rPr lang="en-US" sz="1700" dirty="0"/>
              <a:t>have not been separately reflected, as these programs have not yet been defined</a:t>
            </a:r>
            <a:r>
              <a:rPr lang="en-US" sz="1700" dirty="0" smtClean="0"/>
              <a:t>. </a:t>
            </a:r>
            <a:r>
              <a:rPr lang="en-US" sz="1700" dirty="0"/>
              <a:t> </a:t>
            </a:r>
            <a:r>
              <a:rPr lang="en-US" sz="1700" dirty="0" smtClean="0"/>
              <a:t>In </a:t>
            </a:r>
            <a:r>
              <a:rPr lang="en-US" sz="1700" dirty="0"/>
              <a:t>both cases, rate impacts of these initiatives are highly dependent on availability of Societal Benefits Charge funds, federal and state tax policy, and other factors.  </a:t>
            </a:r>
            <a:endParaRPr lang="en-US" sz="1700" dirty="0">
              <a:cs typeface="Calibri" panose="020F0502020204030204"/>
            </a:endParaRPr>
          </a:p>
        </p:txBody>
      </p:sp>
      <p:sp>
        <p:nvSpPr>
          <p:cNvPr id="6" name="Title 5"/>
          <p:cNvSpPr>
            <a:spLocks noGrp="1"/>
          </p:cNvSpPr>
          <p:nvPr>
            <p:ph type="title"/>
          </p:nvPr>
        </p:nvSpPr>
        <p:spPr>
          <a:xfrm>
            <a:off x="508000" y="92597"/>
            <a:ext cx="10893063" cy="975627"/>
          </a:xfrm>
        </p:spPr>
        <p:txBody>
          <a:bodyPr/>
          <a:lstStyle/>
          <a:p>
            <a:r>
              <a:rPr lang="en-US" b="1" dirty="0">
                <a:latin typeface="Calibri"/>
                <a:ea typeface="Calibri"/>
                <a:cs typeface="Calibri"/>
              </a:rPr>
              <a:t>Takeaway </a:t>
            </a:r>
            <a:r>
              <a:rPr lang="en-US" b="1" dirty="0" smtClean="0">
                <a:latin typeface="Calibri"/>
                <a:ea typeface="Calibri"/>
                <a:cs typeface="Calibri"/>
              </a:rPr>
              <a:t>3</a:t>
            </a:r>
            <a:r>
              <a:rPr lang="en-US" dirty="0" smtClean="0">
                <a:latin typeface="Calibri"/>
                <a:ea typeface="Calibri"/>
                <a:cs typeface="Calibri"/>
              </a:rPr>
              <a:t>: </a:t>
            </a:r>
            <a:r>
              <a:rPr lang="en-US" dirty="0">
                <a:latin typeface="Calibri"/>
                <a:ea typeface="Calibri"/>
                <a:cs typeface="Calibri"/>
              </a:rPr>
              <a:t>Total energy cost increases under the </a:t>
            </a:r>
            <a:r>
              <a:rPr lang="en-US" dirty="0" smtClean="0">
                <a:latin typeface="Calibri"/>
                <a:ea typeface="Calibri"/>
                <a:cs typeface="Calibri"/>
              </a:rPr>
              <a:t>EMP </a:t>
            </a:r>
            <a:r>
              <a:rPr lang="en-US" dirty="0">
                <a:latin typeface="Calibri"/>
                <a:ea typeface="Calibri"/>
                <a:cs typeface="Calibri"/>
              </a:rPr>
              <a:t>Achievement</a:t>
            </a:r>
            <a:r>
              <a:rPr lang="en-US" strike="sngStrike" dirty="0">
                <a:latin typeface="Calibri"/>
                <a:ea typeface="Calibri"/>
                <a:cs typeface="Calibri"/>
              </a:rPr>
              <a:t> </a:t>
            </a:r>
            <a:r>
              <a:rPr lang="en-US" dirty="0" smtClean="0">
                <a:latin typeface="Calibri"/>
                <a:ea typeface="Calibri"/>
                <a:cs typeface="Calibri"/>
              </a:rPr>
              <a:t>Pathway </a:t>
            </a:r>
            <a:r>
              <a:rPr lang="en-US" dirty="0">
                <a:latin typeface="Calibri"/>
                <a:ea typeface="Calibri"/>
                <a:cs typeface="Calibri"/>
              </a:rPr>
              <a:t>are modest relative to the </a:t>
            </a:r>
            <a:r>
              <a:rPr lang="en-US" dirty="0" smtClean="0">
                <a:latin typeface="Calibri"/>
                <a:ea typeface="Calibri"/>
                <a:cs typeface="Calibri"/>
              </a:rPr>
              <a:t>Current </a:t>
            </a:r>
            <a:r>
              <a:rPr lang="en-US" dirty="0">
                <a:latin typeface="Calibri"/>
                <a:ea typeface="Calibri"/>
                <a:cs typeface="Calibri"/>
              </a:rPr>
              <a:t>Policy </a:t>
            </a:r>
            <a:r>
              <a:rPr lang="en-US" dirty="0" smtClean="0">
                <a:latin typeface="Calibri"/>
                <a:ea typeface="Calibri"/>
                <a:cs typeface="Calibri"/>
              </a:rPr>
              <a:t>Pathway</a:t>
            </a:r>
            <a:endParaRPr lang="en-US" dirty="0"/>
          </a:p>
        </p:txBody>
      </p:sp>
      <p:pic>
        <p:nvPicPr>
          <p:cNvPr id="12" name="Picture 11"/>
          <p:cNvPicPr>
            <a:picLocks noChangeAspect="1"/>
          </p:cNvPicPr>
          <p:nvPr/>
        </p:nvPicPr>
        <p:blipFill rotWithShape="1">
          <a:blip r:embed="rId3"/>
          <a:srcRect t="6650"/>
          <a:stretch/>
        </p:blipFill>
        <p:spPr>
          <a:xfrm>
            <a:off x="242470" y="1426651"/>
            <a:ext cx="6311029" cy="4272584"/>
          </a:xfrm>
          <a:prstGeom prst="rect">
            <a:avLst/>
          </a:prstGeom>
        </p:spPr>
      </p:pic>
      <p:sp>
        <p:nvSpPr>
          <p:cNvPr id="7" name="TextBox 6"/>
          <p:cNvSpPr txBox="1"/>
          <p:nvPr/>
        </p:nvSpPr>
        <p:spPr>
          <a:xfrm>
            <a:off x="722741" y="5745401"/>
            <a:ext cx="5556738" cy="430887"/>
          </a:xfrm>
          <a:prstGeom prst="rect">
            <a:avLst/>
          </a:prstGeom>
          <a:noFill/>
        </p:spPr>
        <p:txBody>
          <a:bodyPr wrap="square" rtlCol="0">
            <a:spAutoFit/>
          </a:bodyPr>
          <a:lstStyle/>
          <a:p>
            <a:r>
              <a:rPr lang="en-US" sz="1100" dirty="0"/>
              <a:t>Note: Annual energy costs are shown for </a:t>
            </a:r>
            <a:r>
              <a:rPr lang="en-US" sz="1100" dirty="0" smtClean="0"/>
              <a:t>non-low-income </a:t>
            </a:r>
            <a:r>
              <a:rPr lang="en-US" sz="1100" dirty="0"/>
              <a:t>customers of ACE – SJG</a:t>
            </a:r>
            <a:r>
              <a:rPr lang="en-US" sz="1100" dirty="0" smtClean="0"/>
              <a:t>.  </a:t>
            </a:r>
            <a:r>
              <a:rPr lang="en-US" sz="1100" dirty="0"/>
              <a:t>Results have similar directionality for other utility combinations.</a:t>
            </a:r>
            <a:endParaRPr lang="en-US" sz="1100" dirty="0">
              <a:solidFill>
                <a:srgbClr val="FF0000"/>
              </a:solidFill>
            </a:endParaRPr>
          </a:p>
        </p:txBody>
      </p:sp>
      <p:sp>
        <p:nvSpPr>
          <p:cNvPr id="8" name="TextBox 7"/>
          <p:cNvSpPr txBox="1"/>
          <p:nvPr/>
        </p:nvSpPr>
        <p:spPr>
          <a:xfrm>
            <a:off x="722741" y="6127820"/>
            <a:ext cx="5166435" cy="276999"/>
          </a:xfrm>
          <a:prstGeom prst="rect">
            <a:avLst/>
          </a:prstGeom>
          <a:noFill/>
        </p:spPr>
        <p:txBody>
          <a:bodyPr wrap="square" rtlCol="0">
            <a:spAutoFit/>
          </a:bodyPr>
          <a:lstStyle/>
          <a:p>
            <a:r>
              <a:rPr lang="en-US" sz="1200" b="1" dirty="0">
                <a:solidFill>
                  <a:schemeClr val="accent4"/>
                </a:solidFill>
              </a:rPr>
              <a:t>Yellow boxes represent the “clean energy program </a:t>
            </a:r>
            <a:r>
              <a:rPr lang="en-US" sz="1200" b="1" dirty="0" smtClean="0">
                <a:solidFill>
                  <a:schemeClr val="accent4"/>
                </a:solidFill>
              </a:rPr>
              <a:t>costs” </a:t>
            </a:r>
            <a:r>
              <a:rPr lang="en-US" sz="1200" b="1" dirty="0">
                <a:solidFill>
                  <a:schemeClr val="accent4"/>
                </a:solidFill>
              </a:rPr>
              <a:t>within the bills.</a:t>
            </a:r>
          </a:p>
        </p:txBody>
      </p:sp>
    </p:spTree>
    <p:extLst>
      <p:ext uri="{BB962C8B-B14F-4D97-AF65-F5344CB8AC3E}">
        <p14:creationId xmlns:p14="http://schemas.microsoft.com/office/powerpoint/2010/main" val="2432067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747"/>
          <a:stretch/>
        </p:blipFill>
        <p:spPr>
          <a:xfrm>
            <a:off x="287117" y="1330117"/>
            <a:ext cx="6214044" cy="4156387"/>
          </a:xfrm>
          <a:prstGeom prst="rect">
            <a:avLst/>
          </a:prstGeom>
        </p:spPr>
      </p:pic>
      <p:sp>
        <p:nvSpPr>
          <p:cNvPr id="2" name="Slide Number Placeholder 1">
            <a:extLst>
              <a:ext uri="{FF2B5EF4-FFF2-40B4-BE49-F238E27FC236}">
                <a16:creationId xmlns:a16="http://schemas.microsoft.com/office/drawing/2014/main" id="{1C447E25-04FA-67DF-F19C-21928A11D981}"/>
              </a:ext>
            </a:extLst>
          </p:cNvPr>
          <p:cNvSpPr>
            <a:spLocks noGrp="1"/>
          </p:cNvSpPr>
          <p:nvPr>
            <p:ph type="sldNum" sz="quarter" idx="21"/>
          </p:nvPr>
        </p:nvSpPr>
        <p:spPr/>
        <p:txBody>
          <a:bodyPr/>
          <a:lstStyle/>
          <a:p>
            <a:r>
              <a:rPr lang="en-US"/>
              <a:t>brattle.com | </a:t>
            </a:r>
            <a:fld id="{C95ECF09-ED6D-489D-87B4-9DBCD4D54A41}" type="slidenum">
              <a:rPr lang="en-US" smtClean="0"/>
              <a:pPr/>
              <a:t>27</a:t>
            </a:fld>
            <a:endParaRPr lang="en-US"/>
          </a:p>
        </p:txBody>
      </p:sp>
      <p:sp>
        <p:nvSpPr>
          <p:cNvPr id="22" name="TextBox 21"/>
          <p:cNvSpPr txBox="1"/>
          <p:nvPr/>
        </p:nvSpPr>
        <p:spPr>
          <a:xfrm>
            <a:off x="2264222" y="5415019"/>
            <a:ext cx="441568" cy="276999"/>
          </a:xfrm>
          <a:prstGeom prst="rect">
            <a:avLst/>
          </a:prstGeom>
          <a:noFill/>
        </p:spPr>
        <p:txBody>
          <a:bodyPr wrap="square" rtlCol="0">
            <a:spAutoFit/>
          </a:bodyPr>
          <a:lstStyle/>
          <a:p>
            <a:r>
              <a:rPr lang="en-US" sz="1200" b="1" dirty="0" smtClean="0">
                <a:solidFill>
                  <a:schemeClr val="accent6"/>
                </a:solidFill>
              </a:rPr>
              <a:t>[2]</a:t>
            </a:r>
            <a:endParaRPr lang="en-US" sz="1200" b="1" dirty="0">
              <a:solidFill>
                <a:schemeClr val="accent6"/>
              </a:solidFill>
            </a:endParaRPr>
          </a:p>
        </p:txBody>
      </p:sp>
      <p:sp>
        <p:nvSpPr>
          <p:cNvPr id="23" name="TextBox 22"/>
          <p:cNvSpPr txBox="1"/>
          <p:nvPr/>
        </p:nvSpPr>
        <p:spPr>
          <a:xfrm>
            <a:off x="4042807" y="5415019"/>
            <a:ext cx="441568" cy="276999"/>
          </a:xfrm>
          <a:prstGeom prst="rect">
            <a:avLst/>
          </a:prstGeom>
          <a:noFill/>
        </p:spPr>
        <p:txBody>
          <a:bodyPr wrap="square" rtlCol="0">
            <a:spAutoFit/>
          </a:bodyPr>
          <a:lstStyle/>
          <a:p>
            <a:r>
              <a:rPr lang="en-US" sz="1200" b="1" dirty="0" smtClean="0">
                <a:solidFill>
                  <a:schemeClr val="accent6"/>
                </a:solidFill>
              </a:rPr>
              <a:t>[2]</a:t>
            </a:r>
            <a:endParaRPr lang="en-US" sz="1200" b="1" dirty="0">
              <a:solidFill>
                <a:schemeClr val="accent6"/>
              </a:solidFill>
            </a:endParaRPr>
          </a:p>
        </p:txBody>
      </p:sp>
      <p:sp>
        <p:nvSpPr>
          <p:cNvPr id="24" name="TextBox 23"/>
          <p:cNvSpPr txBox="1"/>
          <p:nvPr/>
        </p:nvSpPr>
        <p:spPr>
          <a:xfrm>
            <a:off x="4950755" y="5413863"/>
            <a:ext cx="441568" cy="276999"/>
          </a:xfrm>
          <a:prstGeom prst="rect">
            <a:avLst/>
          </a:prstGeom>
          <a:noFill/>
        </p:spPr>
        <p:txBody>
          <a:bodyPr wrap="square" rtlCol="0">
            <a:spAutoFit/>
          </a:bodyPr>
          <a:lstStyle/>
          <a:p>
            <a:r>
              <a:rPr lang="en-US" sz="1200" b="1" dirty="0" smtClean="0">
                <a:solidFill>
                  <a:schemeClr val="accent6"/>
                </a:solidFill>
              </a:rPr>
              <a:t>[4]</a:t>
            </a:r>
            <a:endParaRPr lang="en-US" sz="1200" b="1" dirty="0">
              <a:solidFill>
                <a:schemeClr val="accent6"/>
              </a:solidFill>
            </a:endParaRPr>
          </a:p>
        </p:txBody>
      </p:sp>
      <p:sp>
        <p:nvSpPr>
          <p:cNvPr id="25" name="TextBox 24"/>
          <p:cNvSpPr txBox="1"/>
          <p:nvPr/>
        </p:nvSpPr>
        <p:spPr>
          <a:xfrm>
            <a:off x="3107491" y="5404214"/>
            <a:ext cx="441568" cy="276999"/>
          </a:xfrm>
          <a:prstGeom prst="rect">
            <a:avLst/>
          </a:prstGeom>
          <a:noFill/>
        </p:spPr>
        <p:txBody>
          <a:bodyPr wrap="square" rtlCol="0">
            <a:spAutoFit/>
          </a:bodyPr>
          <a:lstStyle/>
          <a:p>
            <a:r>
              <a:rPr lang="en-US" sz="1200" b="1" dirty="0" smtClean="0">
                <a:solidFill>
                  <a:schemeClr val="accent6"/>
                </a:solidFill>
              </a:rPr>
              <a:t>[4]</a:t>
            </a:r>
            <a:endParaRPr lang="en-US" sz="1200" b="1" dirty="0">
              <a:solidFill>
                <a:schemeClr val="accent6"/>
              </a:solidFill>
            </a:endParaRPr>
          </a:p>
        </p:txBody>
      </p:sp>
      <p:sp>
        <p:nvSpPr>
          <p:cNvPr id="38" name="Text Placeholder 3"/>
          <p:cNvSpPr>
            <a:spLocks noGrp="1"/>
          </p:cNvSpPr>
          <p:nvPr>
            <p:ph type="body" sz="quarter" idx="16"/>
          </p:nvPr>
        </p:nvSpPr>
        <p:spPr>
          <a:xfrm>
            <a:off x="6750057" y="1330117"/>
            <a:ext cx="5267547" cy="5527883"/>
          </a:xfrm>
        </p:spPr>
        <p:txBody>
          <a:bodyPr vert="horz" lIns="0" tIns="182880" rIns="91440" bIns="45720" rtlCol="0" anchor="t">
            <a:noAutofit/>
          </a:bodyPr>
          <a:lstStyle/>
          <a:p>
            <a:pPr marL="111125" lvl="1" indent="0">
              <a:buNone/>
            </a:pPr>
            <a:r>
              <a:rPr lang="en-US" b="1" dirty="0" smtClean="0"/>
              <a:t>Across </a:t>
            </a:r>
            <a:r>
              <a:rPr lang="en-US" b="1" dirty="0"/>
              <a:t>all </a:t>
            </a:r>
            <a:r>
              <a:rPr lang="en-US" b="1" dirty="0" smtClean="0"/>
              <a:t>scenarios, electrification of transportation and heating leads to cost savings, while using fossil fuels leads to cost increases. </a:t>
            </a:r>
          </a:p>
          <a:p>
            <a:pPr marL="111125" lvl="1" indent="0">
              <a:buNone/>
            </a:pPr>
            <a:endParaRPr lang="en-US" dirty="0"/>
          </a:p>
          <a:p>
            <a:pPr marL="111125" lvl="1" indent="0">
              <a:buNone/>
            </a:pPr>
            <a:r>
              <a:rPr lang="en-US" dirty="0" smtClean="0">
                <a:latin typeface="Calibri" panose="020F0502020204030204" pitchFamily="34" charset="0"/>
                <a:ea typeface="Calibri" panose="020F0502020204030204" pitchFamily="34" charset="0"/>
                <a:cs typeface="Times New Roman" panose="02020603050405020304" pitchFamily="18" charset="0"/>
              </a:rPr>
              <a:t>[2] </a:t>
            </a:r>
            <a:r>
              <a:rPr lang="en-US" dirty="0">
                <a:latin typeface="Calibri" panose="020F0502020204030204" pitchFamily="34" charset="0"/>
                <a:ea typeface="Calibri" panose="020F0502020204030204" pitchFamily="34" charset="0"/>
                <a:cs typeface="Times New Roman" panose="02020603050405020304" pitchFamily="18" charset="0"/>
              </a:rPr>
              <a:t>Customers who </a:t>
            </a:r>
            <a:r>
              <a:rPr lang="en-US" dirty="0" smtClean="0">
                <a:latin typeface="Calibri" panose="020F0502020204030204" pitchFamily="34" charset="0"/>
                <a:ea typeface="Calibri" panose="020F0502020204030204" pitchFamily="34" charset="0"/>
                <a:cs typeface="Times New Roman" panose="02020603050405020304" pitchFamily="18" charset="0"/>
              </a:rPr>
              <a:t>continue to use natural gas </a:t>
            </a:r>
            <a:r>
              <a:rPr lang="en-US" dirty="0">
                <a:latin typeface="Calibri" panose="020F0502020204030204" pitchFamily="34" charset="0"/>
                <a:ea typeface="+mn-lt"/>
                <a:cs typeface="Times New Roman" panose="02020603050405020304" pitchFamily="18" charset="0"/>
              </a:rPr>
              <a:t>for </a:t>
            </a:r>
            <a:r>
              <a:rPr lang="en-US" dirty="0" smtClean="0">
                <a:latin typeface="Calibri" panose="020F0502020204030204" pitchFamily="34" charset="0"/>
                <a:ea typeface="Calibri" panose="020F0502020204030204" pitchFamily="34" charset="0"/>
                <a:cs typeface="Times New Roman" panose="02020603050405020304" pitchFamily="18" charset="0"/>
              </a:rPr>
              <a:t>heating and ICE vehicle experience </a:t>
            </a:r>
            <a:r>
              <a:rPr lang="en-US" dirty="0">
                <a:latin typeface="Calibri" panose="020F0502020204030204" pitchFamily="34" charset="0"/>
                <a:ea typeface="Calibri" panose="020F0502020204030204" pitchFamily="34" charset="0"/>
                <a:cs typeface="Times New Roman" panose="02020603050405020304" pitchFamily="18" charset="0"/>
              </a:rPr>
              <a:t>cost increases </a:t>
            </a:r>
            <a:r>
              <a:rPr lang="en-US" dirty="0">
                <a:latin typeface="Calibri" panose="020F0502020204030204" pitchFamily="34" charset="0"/>
                <a:ea typeface="+mn-lt"/>
                <a:cs typeface="Times New Roman" panose="02020603050405020304" pitchFamily="18" charset="0"/>
              </a:rPr>
              <a:t>of </a:t>
            </a:r>
            <a:r>
              <a:rPr lang="en-US" dirty="0" smtClean="0">
                <a:latin typeface="Calibri" panose="020F0502020204030204" pitchFamily="34" charset="0"/>
                <a:ea typeface="Calibri" panose="020F0502020204030204" pitchFamily="34" charset="0"/>
                <a:cs typeface="Times New Roman" panose="02020603050405020304" pitchFamily="18" charset="0"/>
              </a:rPr>
              <a:t>11-17% </a:t>
            </a:r>
            <a:r>
              <a:rPr lang="en-US" dirty="0">
                <a:latin typeface="Calibri" panose="020F0502020204030204" pitchFamily="34" charset="0"/>
                <a:ea typeface="Calibri" panose="020F0502020204030204" pitchFamily="34" charset="0"/>
                <a:cs typeface="Times New Roman" panose="02020603050405020304" pitchFamily="18" charset="0"/>
              </a:rPr>
              <a:t>compared to </a:t>
            </a:r>
            <a:r>
              <a:rPr lang="en-US" dirty="0" smtClean="0">
                <a:latin typeface="Calibri" panose="020F0502020204030204" pitchFamily="34" charset="0"/>
                <a:ea typeface="Calibri" panose="020F0502020204030204" pitchFamily="34" charset="0"/>
                <a:cs typeface="Times New Roman" panose="02020603050405020304" pitchFamily="18" charset="0"/>
              </a:rPr>
              <a:t>[2020 Customer]</a:t>
            </a:r>
            <a:endParaRPr lang="en-US" dirty="0"/>
          </a:p>
          <a:p>
            <a:pPr marL="111125" lvl="1"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1125" lvl="1" indent="0">
              <a:buNone/>
            </a:pPr>
            <a:r>
              <a:rPr lang="en-US" dirty="0" smtClean="0">
                <a:latin typeface="Calibri" panose="020F0502020204030204" pitchFamily="34" charset="0"/>
                <a:ea typeface="Calibri" panose="020F0502020204030204" pitchFamily="34" charset="0"/>
                <a:cs typeface="Times New Roman" panose="02020603050405020304" pitchFamily="18" charset="0"/>
              </a:rPr>
              <a:t>[4] Customers </a:t>
            </a:r>
            <a:r>
              <a:rPr lang="en-US" dirty="0">
                <a:latin typeface="Calibri" panose="020F0502020204030204" pitchFamily="34" charset="0"/>
                <a:ea typeface="Calibri" panose="020F0502020204030204" pitchFamily="34" charset="0"/>
                <a:cs typeface="Times New Roman" panose="02020603050405020304" pitchFamily="18" charset="0"/>
              </a:rPr>
              <a:t>who have electric vehicles </a:t>
            </a:r>
            <a:r>
              <a:rPr lang="en-US" dirty="0">
                <a:latin typeface="Calibri" panose="020F0502020204030204" pitchFamily="34" charset="0"/>
                <a:ea typeface="+mn-lt"/>
                <a:cs typeface="Times New Roman" panose="02020603050405020304" pitchFamily="18" charset="0"/>
              </a:rPr>
              <a:t>and </a:t>
            </a:r>
            <a:r>
              <a:rPr lang="en-US" dirty="0">
                <a:latin typeface="Calibri" panose="020F0502020204030204" pitchFamily="34" charset="0"/>
                <a:ea typeface="Calibri" panose="020F0502020204030204" pitchFamily="34" charset="0"/>
                <a:cs typeface="Times New Roman" panose="02020603050405020304" pitchFamily="18" charset="0"/>
              </a:rPr>
              <a:t>electric heating experience cost savings </a:t>
            </a:r>
            <a:r>
              <a:rPr lang="en-US" dirty="0" smtClean="0">
                <a:latin typeface="Calibri" panose="020F0502020204030204" pitchFamily="34" charset="0"/>
                <a:ea typeface="Calibri" panose="020F0502020204030204" pitchFamily="34" charset="0"/>
                <a:cs typeface="Times New Roman" panose="02020603050405020304" pitchFamily="18" charset="0"/>
              </a:rPr>
              <a:t>of 15-16% compared to </a:t>
            </a:r>
            <a:r>
              <a:rPr lang="en-US" dirty="0">
                <a:latin typeface="Calibri" panose="020F0502020204030204" pitchFamily="34" charset="0"/>
                <a:ea typeface="Calibri" panose="020F0502020204030204" pitchFamily="34" charset="0"/>
                <a:cs typeface="Times New Roman" panose="02020603050405020304" pitchFamily="18" charset="0"/>
              </a:rPr>
              <a:t>[2020 Customer</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9" name="Title 5"/>
          <p:cNvSpPr>
            <a:spLocks noGrp="1"/>
          </p:cNvSpPr>
          <p:nvPr>
            <p:ph type="title"/>
          </p:nvPr>
        </p:nvSpPr>
        <p:spPr>
          <a:xfrm>
            <a:off x="508000" y="92597"/>
            <a:ext cx="10893063" cy="975627"/>
          </a:xfrm>
        </p:spPr>
        <p:txBody>
          <a:bodyPr/>
          <a:lstStyle/>
          <a:p>
            <a:r>
              <a:rPr lang="en-US" dirty="0" smtClean="0">
                <a:latin typeface="Calibri"/>
                <a:ea typeface="Calibri"/>
                <a:cs typeface="Calibri"/>
              </a:rPr>
              <a:t>(Continued) Across all scenarios, customers with electrified end-uses experience savings</a:t>
            </a:r>
            <a:endParaRPr lang="en-US" dirty="0"/>
          </a:p>
        </p:txBody>
      </p:sp>
    </p:spTree>
    <p:extLst>
      <p:ext uri="{BB962C8B-B14F-4D97-AF65-F5344CB8AC3E}">
        <p14:creationId xmlns:p14="http://schemas.microsoft.com/office/powerpoint/2010/main" val="411400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234"/>
          <a:stretch/>
        </p:blipFill>
        <p:spPr>
          <a:xfrm>
            <a:off x="317528" y="1229051"/>
            <a:ext cx="6318046" cy="4246411"/>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28</a:t>
            </a:fld>
            <a:endParaRPr lang="en-US"/>
          </a:p>
        </p:txBody>
      </p:sp>
      <p:sp>
        <p:nvSpPr>
          <p:cNvPr id="6" name="Title 5"/>
          <p:cNvSpPr>
            <a:spLocks noGrp="1"/>
          </p:cNvSpPr>
          <p:nvPr>
            <p:ph type="title"/>
          </p:nvPr>
        </p:nvSpPr>
        <p:spPr>
          <a:xfrm>
            <a:off x="510037" y="81377"/>
            <a:ext cx="10231535" cy="905024"/>
          </a:xfrm>
        </p:spPr>
        <p:txBody>
          <a:bodyPr/>
          <a:lstStyle/>
          <a:p>
            <a:r>
              <a:rPr lang="en-US" b="1" dirty="0"/>
              <a:t>Takeaway </a:t>
            </a:r>
            <a:r>
              <a:rPr lang="en-US" b="1" dirty="0" smtClean="0"/>
              <a:t>4</a:t>
            </a:r>
            <a:r>
              <a:rPr lang="en-US" dirty="0" smtClean="0"/>
              <a:t>: </a:t>
            </a:r>
            <a:r>
              <a:rPr lang="en-US" dirty="0"/>
              <a:t>EE and electrification may help reduce energy burden for low- and moderate-income customers. </a:t>
            </a:r>
          </a:p>
        </p:txBody>
      </p:sp>
      <p:sp>
        <p:nvSpPr>
          <p:cNvPr id="13" name="Text Placeholder 3"/>
          <p:cNvSpPr>
            <a:spLocks noGrp="1"/>
          </p:cNvSpPr>
          <p:nvPr>
            <p:ph type="body" sz="quarter" idx="16"/>
          </p:nvPr>
        </p:nvSpPr>
        <p:spPr>
          <a:xfrm>
            <a:off x="6635574" y="1101196"/>
            <a:ext cx="5373546" cy="5756804"/>
          </a:xfrm>
        </p:spPr>
        <p:txBody>
          <a:bodyPr vert="horz" lIns="0" tIns="182880" rIns="91440" bIns="45720" rtlCol="0" anchor="t">
            <a:noAutofit/>
          </a:bodyPr>
          <a:lstStyle/>
          <a:p>
            <a:pPr marL="111125" lvl="1" indent="0">
              <a:buNone/>
            </a:pPr>
            <a:r>
              <a:rPr lang="en-US" b="1" dirty="0"/>
              <a:t>Low-income customers may need assistance for EE &amp; electrification; otherwise, they may experience increased energy burden. </a:t>
            </a:r>
            <a:endParaRPr lang="en-US" dirty="0"/>
          </a:p>
          <a:p>
            <a:pPr lvl="1"/>
            <a:r>
              <a:rPr lang="en-US" sz="1600" dirty="0"/>
              <a:t>The direction of the results is the same for </a:t>
            </a:r>
            <a:r>
              <a:rPr lang="en-US" sz="1600" dirty="0" smtClean="0"/>
              <a:t>low-income </a:t>
            </a:r>
            <a:r>
              <a:rPr lang="en-US" sz="1600" dirty="0"/>
              <a:t>customers.  The only difference is that low-income customers consume less energy, which leads to lower costs</a:t>
            </a:r>
            <a:r>
              <a:rPr lang="en-US" sz="1600" dirty="0" smtClean="0"/>
              <a:t>.</a:t>
            </a:r>
          </a:p>
          <a:p>
            <a:pPr marL="572770" lvl="2" indent="-226695"/>
            <a:r>
              <a:rPr lang="en-US" sz="1250" dirty="0" smtClean="0">
                <a:ea typeface="Calibri"/>
                <a:cs typeface="Calibri"/>
              </a:rPr>
              <a:t>[2] </a:t>
            </a:r>
            <a:r>
              <a:rPr lang="en-US" sz="1250" dirty="0"/>
              <a:t>total energy cost is </a:t>
            </a:r>
            <a:r>
              <a:rPr lang="en-US" sz="1250" dirty="0" smtClean="0"/>
              <a:t>13-18% </a:t>
            </a:r>
            <a:r>
              <a:rPr lang="en-US" sz="1250" b="1" dirty="0"/>
              <a:t>higher</a:t>
            </a:r>
            <a:r>
              <a:rPr lang="en-US" sz="1250" dirty="0"/>
              <a:t> compared to the [2020 Customer</a:t>
            </a:r>
            <a:r>
              <a:rPr lang="en-US" sz="1250" dirty="0" smtClean="0"/>
              <a:t>]</a:t>
            </a:r>
            <a:endParaRPr lang="en-US" sz="1250">
              <a:cs typeface="Calibri"/>
            </a:endParaRPr>
          </a:p>
          <a:p>
            <a:pPr marL="572770" lvl="2" indent="-226695"/>
            <a:r>
              <a:rPr lang="en-US" sz="1250" dirty="0"/>
              <a:t>[4] total energy cost is </a:t>
            </a:r>
            <a:r>
              <a:rPr lang="en-US" sz="1250" dirty="0" smtClean="0"/>
              <a:t>16-17% </a:t>
            </a:r>
            <a:r>
              <a:rPr lang="en-US" sz="1250" b="1" dirty="0"/>
              <a:t>lower</a:t>
            </a:r>
            <a:r>
              <a:rPr lang="en-US" sz="1250" dirty="0"/>
              <a:t> compared to the [2020 Customer]</a:t>
            </a:r>
            <a:endParaRPr lang="en-US" sz="1250">
              <a:cs typeface="Calibri" panose="020F0502020204030204"/>
            </a:endParaRPr>
          </a:p>
          <a:p>
            <a:pPr lvl="1"/>
            <a:r>
              <a:rPr lang="en-US" sz="1600" dirty="0"/>
              <a:t>Energy burden is 6-8% without and </a:t>
            </a:r>
            <a:r>
              <a:rPr lang="en-US" sz="1600" dirty="0" smtClean="0"/>
              <a:t>9-13% </a:t>
            </a:r>
            <a:r>
              <a:rPr lang="en-US" sz="1600" dirty="0"/>
              <a:t>with vehicle operating costs for an annual income of ~$</a:t>
            </a:r>
            <a:r>
              <a:rPr lang="en-US" sz="1600" dirty="0" smtClean="0"/>
              <a:t>35K.</a:t>
            </a:r>
            <a:endParaRPr lang="en-US" sz="1600" dirty="0">
              <a:ea typeface="Calibri"/>
              <a:cs typeface="Calibri"/>
            </a:endParaRPr>
          </a:p>
          <a:p>
            <a:pPr lvl="1"/>
            <a:r>
              <a:rPr lang="en-US" sz="1600" dirty="0"/>
              <a:t>Low-income customer is </a:t>
            </a:r>
            <a:r>
              <a:rPr lang="en-US" sz="1600" dirty="0" smtClean="0"/>
              <a:t>defined </a:t>
            </a:r>
            <a:r>
              <a:rPr lang="en-US" sz="1600" dirty="0"/>
              <a:t>as household incomes less than 300% of federal poverty level (FPL).</a:t>
            </a:r>
            <a:r>
              <a:rPr lang="en-US" sz="1600" baseline="30000" dirty="0"/>
              <a:t>1</a:t>
            </a:r>
            <a:r>
              <a:rPr lang="en-US" sz="1600" dirty="0"/>
              <a:t>  FPL is approximately $27K for a four-person household.</a:t>
            </a:r>
            <a:r>
              <a:rPr lang="en-US" sz="1600" baseline="30000" dirty="0"/>
              <a:t>2</a:t>
            </a:r>
            <a:r>
              <a:rPr lang="en-US" baseline="30000" dirty="0"/>
              <a:t> </a:t>
            </a:r>
            <a:endParaRPr lang="en-US" sz="1600" baseline="30000" dirty="0">
              <a:ea typeface="Calibri" panose="020F0502020204030204"/>
              <a:cs typeface="Calibri" panose="020F0502020204030204"/>
            </a:endParaRPr>
          </a:p>
          <a:p>
            <a:pPr marL="572770" lvl="2" indent="-226695"/>
            <a:r>
              <a:rPr lang="en-US" sz="1400" dirty="0"/>
              <a:t>Low-income customers consume </a:t>
            </a:r>
            <a:r>
              <a:rPr lang="en-US" sz="1400" i="1" dirty="0"/>
              <a:t>12% less electricity and gas </a:t>
            </a:r>
            <a:r>
              <a:rPr lang="en-US" sz="1400" dirty="0"/>
              <a:t>than the </a:t>
            </a:r>
            <a:r>
              <a:rPr lang="en-US" sz="1400" dirty="0" smtClean="0"/>
              <a:t>average</a:t>
            </a:r>
            <a:r>
              <a:rPr lang="en-US" sz="1400" baseline="30000" dirty="0" smtClean="0"/>
              <a:t>3</a:t>
            </a:r>
            <a:endParaRPr lang="en-US" sz="1400" baseline="30000" dirty="0">
              <a:ea typeface="Calibri"/>
              <a:cs typeface="Calibri"/>
            </a:endParaRPr>
          </a:p>
          <a:p>
            <a:pPr marL="346075" lvl="2" indent="0">
              <a:buNone/>
            </a:pPr>
            <a:endParaRPr lang="en-US" baseline="30000" dirty="0"/>
          </a:p>
          <a:p>
            <a:pPr marL="111125" lvl="1" indent="0">
              <a:buNone/>
            </a:pPr>
            <a:endParaRPr lang="en-US" dirty="0"/>
          </a:p>
        </p:txBody>
      </p:sp>
      <p:sp>
        <p:nvSpPr>
          <p:cNvPr id="15" name="Rectangle 14"/>
          <p:cNvSpPr/>
          <p:nvPr/>
        </p:nvSpPr>
        <p:spPr>
          <a:xfrm>
            <a:off x="6964052" y="5474305"/>
            <a:ext cx="4824587" cy="938719"/>
          </a:xfrm>
          <a:prstGeom prst="rect">
            <a:avLst/>
          </a:prstGeom>
        </p:spPr>
        <p:txBody>
          <a:bodyPr wrap="square" lIns="91440" tIns="45720" rIns="91440" bIns="45720" anchor="t">
            <a:spAutoFit/>
          </a:bodyPr>
          <a:lstStyle/>
          <a:p>
            <a:pPr indent="-346075"/>
            <a:r>
              <a:rPr lang="en-US" sz="1100" baseline="30000" dirty="0"/>
              <a:t>1 </a:t>
            </a:r>
            <a:r>
              <a:rPr lang="en-US" sz="1100" dirty="0"/>
              <a:t>Based on </a:t>
            </a:r>
            <a:r>
              <a:rPr lang="en-US" sz="1100" dirty="0">
                <a:hlinkClick r:id="rId4"/>
              </a:rPr>
              <a:t>True Poverty report </a:t>
            </a:r>
            <a:r>
              <a:rPr lang="en-US" sz="1100" dirty="0"/>
              <a:t>by Legal Services of New Jersey, 2021.</a:t>
            </a:r>
          </a:p>
          <a:p>
            <a:pPr indent="-346075"/>
            <a:r>
              <a:rPr lang="en-US" sz="1100" baseline="30000" dirty="0"/>
              <a:t>2 </a:t>
            </a:r>
            <a:r>
              <a:rPr lang="en-US" sz="1100" dirty="0">
                <a:hlinkClick r:id="rId5"/>
              </a:rPr>
              <a:t>2021 Poverty Guidelines | ASPE (hhs.gov)</a:t>
            </a:r>
            <a:endParaRPr lang="en-US" sz="1100" dirty="0"/>
          </a:p>
          <a:p>
            <a:pPr indent="-346075"/>
            <a:r>
              <a:rPr lang="en-US" sz="1100" baseline="30000" dirty="0"/>
              <a:t>3</a:t>
            </a:r>
            <a:r>
              <a:rPr lang="en-US" sz="1100" dirty="0"/>
              <a:t> Based on </a:t>
            </a:r>
            <a:r>
              <a:rPr lang="en-US" sz="1100" dirty="0">
                <a:hlinkClick r:id="rId6"/>
              </a:rPr>
              <a:t>EIA’s Residential Energy Consumption Survey (RECS), </a:t>
            </a:r>
            <a:r>
              <a:rPr lang="en-US" sz="1100" dirty="0" smtClean="0"/>
              <a:t>which </a:t>
            </a:r>
            <a:r>
              <a:rPr lang="en-US" sz="1100" dirty="0"/>
              <a:t>provides data on energy consumption based on income levels.  The percentages above are based on the Northeast region, of which New Jersey is a </a:t>
            </a:r>
            <a:r>
              <a:rPr lang="en-US" sz="1100" dirty="0" smtClean="0"/>
              <a:t>part</a:t>
            </a:r>
            <a:r>
              <a:rPr lang="en-US" sz="1100" dirty="0"/>
              <a:t>.</a:t>
            </a:r>
            <a:endParaRPr lang="en-US" sz="1100" dirty="0">
              <a:ea typeface="Calibri"/>
              <a:cs typeface="Calibri"/>
            </a:endParaRPr>
          </a:p>
        </p:txBody>
      </p:sp>
      <p:sp>
        <p:nvSpPr>
          <p:cNvPr id="16" name="TextBox 15"/>
          <p:cNvSpPr txBox="1"/>
          <p:nvPr/>
        </p:nvSpPr>
        <p:spPr>
          <a:xfrm>
            <a:off x="1360951" y="5668024"/>
            <a:ext cx="582149" cy="430887"/>
          </a:xfrm>
          <a:prstGeom prst="rect">
            <a:avLst/>
          </a:prstGeom>
          <a:noFill/>
        </p:spPr>
        <p:txBody>
          <a:bodyPr wrap="square" rtlCol="0">
            <a:spAutoFit/>
          </a:bodyPr>
          <a:lstStyle/>
          <a:p>
            <a:pPr algn="ctr"/>
            <a:r>
              <a:rPr lang="en-US" sz="1100" b="1" dirty="0" smtClean="0">
                <a:solidFill>
                  <a:schemeClr val="accent5"/>
                </a:solidFill>
              </a:rPr>
              <a:t>10.9%</a:t>
            </a:r>
            <a:endParaRPr lang="en-US" sz="1100" b="1" dirty="0">
              <a:solidFill>
                <a:schemeClr val="accent5"/>
              </a:solidFill>
            </a:endParaRPr>
          </a:p>
          <a:p>
            <a:pPr algn="ctr"/>
            <a:r>
              <a:rPr lang="en-US" sz="1100" b="1" dirty="0" smtClean="0">
                <a:solidFill>
                  <a:schemeClr val="accent5"/>
                </a:solidFill>
              </a:rPr>
              <a:t>7.5%</a:t>
            </a:r>
            <a:endParaRPr lang="en-US" sz="1100" b="1" dirty="0">
              <a:solidFill>
                <a:schemeClr val="accent5"/>
              </a:solidFill>
            </a:endParaRPr>
          </a:p>
        </p:txBody>
      </p:sp>
      <p:sp>
        <p:nvSpPr>
          <p:cNvPr id="17" name="TextBox 16"/>
          <p:cNvSpPr txBox="1"/>
          <p:nvPr/>
        </p:nvSpPr>
        <p:spPr>
          <a:xfrm>
            <a:off x="151917" y="5462646"/>
            <a:ext cx="1085066" cy="769441"/>
          </a:xfrm>
          <a:prstGeom prst="rect">
            <a:avLst/>
          </a:prstGeom>
          <a:noFill/>
        </p:spPr>
        <p:txBody>
          <a:bodyPr wrap="square" rtlCol="0">
            <a:spAutoFit/>
          </a:bodyPr>
          <a:lstStyle/>
          <a:p>
            <a:pPr algn="ctr"/>
            <a:r>
              <a:rPr lang="en-US" sz="1100" b="1" dirty="0">
                <a:solidFill>
                  <a:schemeClr val="accent5"/>
                </a:solidFill>
              </a:rPr>
              <a:t>Energy burden w/ and </a:t>
            </a:r>
          </a:p>
          <a:p>
            <a:pPr algn="ctr"/>
            <a:r>
              <a:rPr lang="en-US" sz="1100" b="1" dirty="0">
                <a:solidFill>
                  <a:schemeClr val="accent5"/>
                </a:solidFill>
              </a:rPr>
              <a:t>w/o vehicle operating cost</a:t>
            </a:r>
          </a:p>
        </p:txBody>
      </p:sp>
      <p:sp>
        <p:nvSpPr>
          <p:cNvPr id="18" name="TextBox 17"/>
          <p:cNvSpPr txBox="1"/>
          <p:nvPr/>
        </p:nvSpPr>
        <p:spPr>
          <a:xfrm>
            <a:off x="2235464" y="5668023"/>
            <a:ext cx="540170" cy="430887"/>
          </a:xfrm>
          <a:prstGeom prst="rect">
            <a:avLst/>
          </a:prstGeom>
          <a:noFill/>
        </p:spPr>
        <p:txBody>
          <a:bodyPr wrap="square" rtlCol="0">
            <a:spAutoFit/>
          </a:bodyPr>
          <a:lstStyle/>
          <a:p>
            <a:pPr algn="ctr"/>
            <a:r>
              <a:rPr lang="en-US" sz="1100" b="1" dirty="0" smtClean="0">
                <a:solidFill>
                  <a:schemeClr val="accent5"/>
                </a:solidFill>
              </a:rPr>
              <a:t>12.3%</a:t>
            </a:r>
            <a:endParaRPr lang="en-US" sz="1100" b="1" dirty="0">
              <a:solidFill>
                <a:schemeClr val="accent5"/>
              </a:solidFill>
            </a:endParaRPr>
          </a:p>
          <a:p>
            <a:pPr algn="ctr"/>
            <a:r>
              <a:rPr lang="en-US" sz="1100" b="1" dirty="0" smtClean="0">
                <a:solidFill>
                  <a:schemeClr val="accent5"/>
                </a:solidFill>
              </a:rPr>
              <a:t>7.7%</a:t>
            </a:r>
            <a:endParaRPr lang="en-US" sz="1100" b="1" dirty="0">
              <a:solidFill>
                <a:schemeClr val="accent5"/>
              </a:solidFill>
            </a:endParaRPr>
          </a:p>
        </p:txBody>
      </p:sp>
      <p:sp>
        <p:nvSpPr>
          <p:cNvPr id="19" name="TextBox 18"/>
          <p:cNvSpPr txBox="1"/>
          <p:nvPr/>
        </p:nvSpPr>
        <p:spPr>
          <a:xfrm>
            <a:off x="3077864" y="5668023"/>
            <a:ext cx="537099" cy="430887"/>
          </a:xfrm>
          <a:prstGeom prst="rect">
            <a:avLst/>
          </a:prstGeom>
          <a:noFill/>
        </p:spPr>
        <p:txBody>
          <a:bodyPr wrap="square" rtlCol="0">
            <a:spAutoFit/>
          </a:bodyPr>
          <a:lstStyle/>
          <a:p>
            <a:pPr algn="ctr"/>
            <a:r>
              <a:rPr lang="en-US" sz="1100" b="1" dirty="0" smtClean="0">
                <a:solidFill>
                  <a:schemeClr val="accent5"/>
                </a:solidFill>
              </a:rPr>
              <a:t>9.1%</a:t>
            </a:r>
            <a:endParaRPr lang="en-US" sz="1100" b="1" dirty="0">
              <a:solidFill>
                <a:schemeClr val="accent5"/>
              </a:solidFill>
            </a:endParaRPr>
          </a:p>
          <a:p>
            <a:pPr algn="ctr"/>
            <a:r>
              <a:rPr lang="en-US" sz="1100" b="1" dirty="0" smtClean="0">
                <a:solidFill>
                  <a:schemeClr val="accent5"/>
                </a:solidFill>
              </a:rPr>
              <a:t>6.7%</a:t>
            </a:r>
            <a:endParaRPr lang="en-US" sz="1100" b="1" dirty="0">
              <a:solidFill>
                <a:schemeClr val="accent5"/>
              </a:solidFill>
            </a:endParaRPr>
          </a:p>
        </p:txBody>
      </p:sp>
      <p:sp>
        <p:nvSpPr>
          <p:cNvPr id="20" name="TextBox 19"/>
          <p:cNvSpPr txBox="1"/>
          <p:nvPr/>
        </p:nvSpPr>
        <p:spPr>
          <a:xfrm>
            <a:off x="4063063" y="5668022"/>
            <a:ext cx="553041" cy="430887"/>
          </a:xfrm>
          <a:prstGeom prst="rect">
            <a:avLst/>
          </a:prstGeom>
          <a:noFill/>
        </p:spPr>
        <p:txBody>
          <a:bodyPr wrap="square" rtlCol="0">
            <a:spAutoFit/>
          </a:bodyPr>
          <a:lstStyle/>
          <a:p>
            <a:pPr algn="ctr"/>
            <a:r>
              <a:rPr lang="en-US" sz="1100" b="1" dirty="0" smtClean="0">
                <a:solidFill>
                  <a:schemeClr val="accent5"/>
                </a:solidFill>
              </a:rPr>
              <a:t>12.9%</a:t>
            </a:r>
            <a:endParaRPr lang="en-US" sz="1100" b="1" dirty="0">
              <a:solidFill>
                <a:schemeClr val="accent5"/>
              </a:solidFill>
            </a:endParaRPr>
          </a:p>
          <a:p>
            <a:pPr algn="ctr"/>
            <a:r>
              <a:rPr lang="en-US" sz="1100" b="1" dirty="0" smtClean="0">
                <a:solidFill>
                  <a:schemeClr val="accent5"/>
                </a:solidFill>
              </a:rPr>
              <a:t>8.3%</a:t>
            </a:r>
            <a:endParaRPr lang="en-US" sz="1100" b="1" dirty="0">
              <a:solidFill>
                <a:schemeClr val="accent5"/>
              </a:solidFill>
            </a:endParaRPr>
          </a:p>
        </p:txBody>
      </p:sp>
      <p:sp>
        <p:nvSpPr>
          <p:cNvPr id="21" name="TextBox 20"/>
          <p:cNvSpPr txBox="1"/>
          <p:nvPr/>
        </p:nvSpPr>
        <p:spPr>
          <a:xfrm>
            <a:off x="5004292" y="5668022"/>
            <a:ext cx="466301" cy="430887"/>
          </a:xfrm>
          <a:prstGeom prst="rect">
            <a:avLst/>
          </a:prstGeom>
          <a:noFill/>
        </p:spPr>
        <p:txBody>
          <a:bodyPr wrap="square" rtlCol="0">
            <a:spAutoFit/>
          </a:bodyPr>
          <a:lstStyle/>
          <a:p>
            <a:pPr algn="ctr"/>
            <a:r>
              <a:rPr lang="en-US" sz="1100" b="1" dirty="0" smtClean="0">
                <a:solidFill>
                  <a:schemeClr val="accent5"/>
                </a:solidFill>
              </a:rPr>
              <a:t>9.1%</a:t>
            </a:r>
            <a:endParaRPr lang="en-US" sz="1100" b="1" dirty="0">
              <a:solidFill>
                <a:schemeClr val="accent5"/>
              </a:solidFill>
            </a:endParaRPr>
          </a:p>
          <a:p>
            <a:pPr algn="ctr"/>
            <a:r>
              <a:rPr lang="en-US" sz="1100" b="1" dirty="0" smtClean="0">
                <a:solidFill>
                  <a:schemeClr val="accent5"/>
                </a:solidFill>
              </a:rPr>
              <a:t>6.7</a:t>
            </a:r>
            <a:r>
              <a:rPr lang="en-US" sz="1100" b="1" dirty="0">
                <a:solidFill>
                  <a:schemeClr val="accent5"/>
                </a:solidFill>
              </a:rPr>
              <a:t>%</a:t>
            </a:r>
          </a:p>
        </p:txBody>
      </p:sp>
      <p:sp>
        <p:nvSpPr>
          <p:cNvPr id="3" name="TextBox 2"/>
          <p:cNvSpPr txBox="1"/>
          <p:nvPr/>
        </p:nvSpPr>
        <p:spPr>
          <a:xfrm>
            <a:off x="2330126" y="5336962"/>
            <a:ext cx="441568" cy="276999"/>
          </a:xfrm>
          <a:prstGeom prst="rect">
            <a:avLst/>
          </a:prstGeom>
          <a:noFill/>
        </p:spPr>
        <p:txBody>
          <a:bodyPr wrap="square" rtlCol="0">
            <a:spAutoFit/>
          </a:bodyPr>
          <a:lstStyle/>
          <a:p>
            <a:r>
              <a:rPr lang="en-US" sz="1200" b="1" dirty="0" smtClean="0">
                <a:solidFill>
                  <a:schemeClr val="accent6"/>
                </a:solidFill>
              </a:rPr>
              <a:t>[2]</a:t>
            </a:r>
            <a:endParaRPr lang="en-US" sz="1200" b="1" dirty="0">
              <a:solidFill>
                <a:schemeClr val="accent6"/>
              </a:solidFill>
            </a:endParaRPr>
          </a:p>
        </p:txBody>
      </p:sp>
      <p:sp>
        <p:nvSpPr>
          <p:cNvPr id="22" name="TextBox 21"/>
          <p:cNvSpPr txBox="1"/>
          <p:nvPr/>
        </p:nvSpPr>
        <p:spPr>
          <a:xfrm>
            <a:off x="4108711" y="5336962"/>
            <a:ext cx="441568" cy="276999"/>
          </a:xfrm>
          <a:prstGeom prst="rect">
            <a:avLst/>
          </a:prstGeom>
          <a:noFill/>
        </p:spPr>
        <p:txBody>
          <a:bodyPr wrap="square" rtlCol="0">
            <a:spAutoFit/>
          </a:bodyPr>
          <a:lstStyle/>
          <a:p>
            <a:r>
              <a:rPr lang="en-US" sz="1200" b="1" dirty="0" smtClean="0">
                <a:solidFill>
                  <a:schemeClr val="accent6"/>
                </a:solidFill>
              </a:rPr>
              <a:t>[2]</a:t>
            </a:r>
            <a:endParaRPr lang="en-US" sz="1200" b="1" dirty="0">
              <a:solidFill>
                <a:schemeClr val="accent6"/>
              </a:solidFill>
            </a:endParaRPr>
          </a:p>
        </p:txBody>
      </p:sp>
      <p:sp>
        <p:nvSpPr>
          <p:cNvPr id="23" name="TextBox 22"/>
          <p:cNvSpPr txBox="1"/>
          <p:nvPr/>
        </p:nvSpPr>
        <p:spPr>
          <a:xfrm>
            <a:off x="5016659" y="5335806"/>
            <a:ext cx="441568" cy="276999"/>
          </a:xfrm>
          <a:prstGeom prst="rect">
            <a:avLst/>
          </a:prstGeom>
          <a:noFill/>
        </p:spPr>
        <p:txBody>
          <a:bodyPr wrap="square" rtlCol="0">
            <a:spAutoFit/>
          </a:bodyPr>
          <a:lstStyle/>
          <a:p>
            <a:r>
              <a:rPr lang="en-US" sz="1200" b="1" dirty="0" smtClean="0">
                <a:solidFill>
                  <a:schemeClr val="accent6"/>
                </a:solidFill>
              </a:rPr>
              <a:t>[4]</a:t>
            </a:r>
            <a:endParaRPr lang="en-US" sz="1200" b="1" dirty="0">
              <a:solidFill>
                <a:schemeClr val="accent6"/>
              </a:solidFill>
            </a:endParaRPr>
          </a:p>
        </p:txBody>
      </p:sp>
      <p:sp>
        <p:nvSpPr>
          <p:cNvPr id="24" name="TextBox 23"/>
          <p:cNvSpPr txBox="1"/>
          <p:nvPr/>
        </p:nvSpPr>
        <p:spPr>
          <a:xfrm>
            <a:off x="3173395" y="5326157"/>
            <a:ext cx="441568" cy="276999"/>
          </a:xfrm>
          <a:prstGeom prst="rect">
            <a:avLst/>
          </a:prstGeom>
          <a:noFill/>
        </p:spPr>
        <p:txBody>
          <a:bodyPr wrap="square" rtlCol="0">
            <a:spAutoFit/>
          </a:bodyPr>
          <a:lstStyle/>
          <a:p>
            <a:r>
              <a:rPr lang="en-US" sz="1200" b="1" dirty="0" smtClean="0">
                <a:solidFill>
                  <a:schemeClr val="accent6"/>
                </a:solidFill>
              </a:rPr>
              <a:t>[4]</a:t>
            </a:r>
            <a:endParaRPr lang="en-US" sz="1200" b="1" dirty="0">
              <a:solidFill>
                <a:schemeClr val="accent6"/>
              </a:solidFill>
            </a:endParaRPr>
          </a:p>
        </p:txBody>
      </p:sp>
    </p:spTree>
    <p:extLst>
      <p:ext uri="{BB962C8B-B14F-4D97-AF65-F5344CB8AC3E}">
        <p14:creationId xmlns:p14="http://schemas.microsoft.com/office/powerpoint/2010/main" val="342237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1"/>
          <p:cNvSpPr txBox="1">
            <a:spLocks noGrp="1"/>
          </p:cNvSpPr>
          <p:nvPr>
            <p:ph type="title"/>
          </p:nvPr>
        </p:nvSpPr>
        <p:spPr>
          <a:xfrm>
            <a:off x="3548062" y="685800"/>
            <a:ext cx="7119938" cy="685800"/>
          </a:xfrm>
          <a:prstGeom prst="rect">
            <a:avLst/>
          </a:prstGeom>
        </p:spPr>
        <p:txBody>
          <a:bodyPr>
            <a:normAutofit/>
          </a:bodyPr>
          <a:lstStyle/>
          <a:p>
            <a:pPr>
              <a:defRPr sz="3600">
                <a:solidFill>
                  <a:srgbClr val="001F5B"/>
                </a:solidFill>
                <a:latin typeface="Arial Black"/>
                <a:ea typeface="Arial Black"/>
                <a:cs typeface="Arial Black"/>
                <a:sym typeface="Arial Black"/>
              </a:defRPr>
            </a:pPr>
            <a:r>
              <a:rPr lang="en-US" dirty="0">
                <a:solidFill>
                  <a:schemeClr val="bg1"/>
                </a:solidFill>
              </a:rPr>
              <a:t>Stakeholder Process</a:t>
            </a:r>
          </a:p>
        </p:txBody>
      </p:sp>
      <p:sp>
        <p:nvSpPr>
          <p:cNvPr id="743" name="Content Placeholder 3"/>
          <p:cNvSpPr txBox="1">
            <a:spLocks noGrp="1"/>
          </p:cNvSpPr>
          <p:nvPr>
            <p:ph type="body" idx="1"/>
          </p:nvPr>
        </p:nvSpPr>
        <p:spPr>
          <a:xfrm>
            <a:off x="1828800" y="2295525"/>
            <a:ext cx="8534400" cy="3114675"/>
          </a:xfrm>
          <a:prstGeom prst="rect">
            <a:avLst/>
          </a:prstGeom>
        </p:spPr>
        <p:txBody>
          <a:bodyPr>
            <a:noAutofit/>
          </a:bodyPr>
          <a:lstStyle/>
          <a:p>
            <a:pPr marL="0" indent="0" algn="ctr">
              <a:buNone/>
            </a:pPr>
            <a:r>
              <a:rPr lang="en-US" sz="2800" dirty="0"/>
              <a:t>The focus of this stakeholder meeting is to present</a:t>
            </a:r>
          </a:p>
          <a:p>
            <a:pPr marL="0" indent="0" algn="ctr">
              <a:buNone/>
            </a:pPr>
            <a:r>
              <a:rPr lang="en-US" sz="2800" dirty="0"/>
              <a:t>information regarding progress on</a:t>
            </a:r>
          </a:p>
          <a:p>
            <a:pPr marL="0" indent="0" algn="ctr">
              <a:buNone/>
            </a:pPr>
            <a:r>
              <a:rPr lang="en-US" sz="2800" dirty="0"/>
              <a:t>modeling and analysis for a</a:t>
            </a:r>
          </a:p>
          <a:p>
            <a:pPr marL="0" indent="0" algn="ctr">
              <a:buNone/>
            </a:pPr>
            <a:r>
              <a:rPr lang="en-US" sz="2800" dirty="0"/>
              <a:t>Ratepayer Impact Study of</a:t>
            </a:r>
          </a:p>
          <a:p>
            <a:pPr marL="0" indent="0" algn="ctr">
              <a:buNone/>
            </a:pPr>
            <a:r>
              <a:rPr lang="en-US" sz="2800" dirty="0"/>
              <a:t>clean energy policies presented in the most</a:t>
            </a:r>
          </a:p>
          <a:p>
            <a:pPr marL="0" indent="0" algn="ctr">
              <a:buNone/>
            </a:pPr>
            <a:r>
              <a:rPr lang="en-US" sz="2800" dirty="0"/>
              <a:t>recent Energy Master Plan</a:t>
            </a:r>
          </a:p>
          <a:p>
            <a:pPr algn="just"/>
            <a:endParaRPr lang="en-US" sz="1900" dirty="0"/>
          </a:p>
        </p:txBody>
      </p:sp>
      <p:pic>
        <p:nvPicPr>
          <p:cNvPr id="6"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51351" y="223837"/>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984044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8" name="Title 7"/>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922127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1"/>
          <p:cNvSpPr txBox="1">
            <a:spLocks noGrp="1"/>
          </p:cNvSpPr>
          <p:nvPr>
            <p:ph type="title"/>
          </p:nvPr>
        </p:nvSpPr>
        <p:spPr>
          <a:xfrm>
            <a:off x="2743200" y="685800"/>
            <a:ext cx="8229600" cy="685800"/>
          </a:xfrm>
          <a:prstGeom prst="rect">
            <a:avLst/>
          </a:prstGeom>
        </p:spPr>
        <p:txBody>
          <a:bodyPr/>
          <a:lstStyle/>
          <a:p>
            <a:r>
              <a:rPr lang="en-US" dirty="0">
                <a:solidFill>
                  <a:schemeClr val="bg1"/>
                </a:solidFill>
              </a:rPr>
              <a:t>Public Comments</a:t>
            </a:r>
            <a:endParaRPr dirty="0">
              <a:solidFill>
                <a:schemeClr val="bg1"/>
              </a:solidFill>
            </a:endParaRPr>
          </a:p>
        </p:txBody>
      </p:sp>
      <p:sp>
        <p:nvSpPr>
          <p:cNvPr id="743" name="Content Placeholder 3"/>
          <p:cNvSpPr txBox="1">
            <a:spLocks noGrp="1"/>
          </p:cNvSpPr>
          <p:nvPr>
            <p:ph type="body" idx="1"/>
          </p:nvPr>
        </p:nvSpPr>
        <p:spPr>
          <a:xfrm>
            <a:off x="1981201" y="1981200"/>
            <a:ext cx="8232776" cy="3657600"/>
          </a:xfrm>
          <a:prstGeom prst="rect">
            <a:avLst/>
          </a:prstGeom>
        </p:spPr>
        <p:txBody>
          <a:bodyPr>
            <a:noAutofit/>
          </a:bodyPr>
          <a:lstStyle/>
          <a:p>
            <a:pPr>
              <a:buFont typeface="Wingdings" panose="05000000000000000000" pitchFamily="2" charset="2"/>
              <a:buChar char="q"/>
            </a:pPr>
            <a:r>
              <a:rPr lang="en-US" sz="2100" dirty="0"/>
              <a:t>All comments received during this meeting will be added to the official record on this docket.</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We ask that all speakers keep comments relevant to</a:t>
            </a:r>
            <a:br>
              <a:rPr lang="en-US" sz="2100" dirty="0"/>
            </a:br>
            <a:r>
              <a:rPr lang="en-US" sz="2100" dirty="0"/>
              <a:t>the Ratepayer Impact Study as being presented.</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We also ask that speakers be concise by presenting key points to allow time for all registered speakers.</a:t>
            </a:r>
          </a:p>
          <a:p>
            <a:pPr marL="0" indent="0">
              <a:buNone/>
            </a:pPr>
            <a:endParaRPr lang="en-US" sz="1200" dirty="0"/>
          </a:p>
          <a:p>
            <a:pPr>
              <a:buFont typeface="Wingdings" panose="05000000000000000000" pitchFamily="2" charset="2"/>
              <a:buChar char="q"/>
            </a:pPr>
            <a:r>
              <a:rPr lang="en-US" sz="2100" dirty="0"/>
              <a:t>If we have additional time in the meeting, speakers may be invited to provide more comment.</a:t>
            </a:r>
          </a:p>
        </p:txBody>
      </p:sp>
      <p:pic>
        <p:nvPicPr>
          <p:cNvPr id="8"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0512646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Docket No. EO22030130</a:t>
            </a:r>
          </a:p>
        </p:txBody>
      </p:sp>
      <p:sp>
        <p:nvSpPr>
          <p:cNvPr id="3" name="Text Placeholder 2"/>
          <p:cNvSpPr>
            <a:spLocks noGrp="1"/>
          </p:cNvSpPr>
          <p:nvPr>
            <p:ph type="body" sz="half" idx="1"/>
          </p:nvPr>
        </p:nvSpPr>
        <p:spPr>
          <a:xfrm>
            <a:off x="1981200" y="2590800"/>
            <a:ext cx="8229600" cy="3581400"/>
          </a:xfrm>
        </p:spPr>
        <p:txBody>
          <a:bodyPr>
            <a:normAutofit/>
          </a:bodyPr>
          <a:lstStyle/>
          <a:p>
            <a:pPr>
              <a:buFont typeface="Wingdings" panose="05000000000000000000" pitchFamily="2" charset="2"/>
              <a:buChar char="q"/>
            </a:pPr>
            <a:r>
              <a:rPr lang="en-US" sz="2100" dirty="0"/>
              <a:t>The Board will be accepting written comments on this matter until </a:t>
            </a:r>
            <a:r>
              <a:rPr lang="en-US" sz="2100" b="1" dirty="0"/>
              <a:t>5pm E.D.T. </a:t>
            </a:r>
            <a:r>
              <a:rPr lang="en-US" sz="2100" dirty="0"/>
              <a:t>on</a:t>
            </a:r>
            <a:r>
              <a:rPr lang="en-US" sz="2100" b="1" dirty="0"/>
              <a:t> June 3, 2022</a:t>
            </a:r>
            <a:r>
              <a:rPr lang="en-US" sz="2100" dirty="0"/>
              <a:t>.</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Please submit comments directly to the specific docket listed above via email: </a:t>
            </a:r>
            <a:r>
              <a:rPr lang="en-US" dirty="0"/>
              <a:t> </a:t>
            </a:r>
            <a:r>
              <a:rPr lang="en-US" dirty="0">
                <a:hlinkClick r:id="rId2"/>
              </a:rPr>
              <a:t>board.secretary@bpu.nj.gov</a:t>
            </a:r>
            <a:r>
              <a:rPr lang="en-US" sz="2100" dirty="0"/>
              <a:t>.</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While electronic comments are preferred, written comments may also be mailed to the Secretary of the Board, at the Board of Public Utilities, 44 South Clinton Avenue, 1st Floor, P.O. Box 350, Trenton, NJ 08625-0350.</a:t>
            </a:r>
          </a:p>
        </p:txBody>
      </p:sp>
      <p:sp>
        <p:nvSpPr>
          <p:cNvPr id="9" name="Title 1"/>
          <p:cNvSpPr txBox="1">
            <a:spLocks/>
          </p:cNvSpPr>
          <p:nvPr/>
        </p:nvSpPr>
        <p:spPr>
          <a:xfrm>
            <a:off x="2743200" y="685800"/>
            <a:ext cx="8229600" cy="685800"/>
          </a:xfrm>
          <a:prstGeom prst="rect">
            <a:avLst/>
          </a:prstGeom>
        </p:spPr>
        <p:txBody>
          <a:bodyPr anchor="t">
            <a:normAutofit/>
          </a:bodyPr>
          <a:lst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Black"/>
                <a:ea typeface="+mj-ea"/>
                <a:cs typeface="+mj-cs"/>
              </a:rPr>
              <a:t>Written Comments</a:t>
            </a:r>
          </a:p>
        </p:txBody>
      </p:sp>
      <p:pic>
        <p:nvPicPr>
          <p:cNvPr id="8" name="Picture 2" descr="C:\Users\jamieson\Desktop\Copy of NJBPU PP.png"/>
          <p:cNvPicPr>
            <a:picLocks noChangeAspect="1" noChangeArrowheads="1"/>
          </p:cNvPicPr>
          <p:nvPr/>
        </p:nvPicPr>
        <p:blipFill>
          <a:blip r:embed="rId3">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021480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Title 1"/>
          <p:cNvSpPr txBox="1">
            <a:spLocks noGrp="1"/>
          </p:cNvSpPr>
          <p:nvPr>
            <p:ph type="title"/>
          </p:nvPr>
        </p:nvSpPr>
        <p:spPr>
          <a:xfrm>
            <a:off x="1981200" y="2667000"/>
            <a:ext cx="8229600" cy="1676400"/>
          </a:xfrm>
          <a:prstGeom prst="rect">
            <a:avLst/>
          </a:prstGeom>
        </p:spPr>
        <p:txBody>
          <a:bodyPr>
            <a:normAutofit/>
          </a:bodyPr>
          <a:lstStyle/>
          <a:p>
            <a:r>
              <a:rPr sz="4400" dirty="0"/>
              <a:t>Thank You!</a:t>
            </a:r>
          </a:p>
        </p:txBody>
      </p:sp>
      <p:pic>
        <p:nvPicPr>
          <p:cNvPr id="5"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056479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1"/>
          <p:cNvSpPr txBox="1">
            <a:spLocks noGrp="1"/>
          </p:cNvSpPr>
          <p:nvPr>
            <p:ph type="title"/>
          </p:nvPr>
        </p:nvSpPr>
        <p:spPr>
          <a:xfrm>
            <a:off x="3548062" y="685800"/>
            <a:ext cx="7119938" cy="685800"/>
          </a:xfrm>
          <a:prstGeom prst="rect">
            <a:avLst/>
          </a:prstGeom>
        </p:spPr>
        <p:txBody>
          <a:bodyPr>
            <a:normAutofit/>
          </a:bodyPr>
          <a:lstStyle/>
          <a:p>
            <a:pPr>
              <a:defRPr sz="3600">
                <a:solidFill>
                  <a:srgbClr val="001F5B"/>
                </a:solidFill>
                <a:latin typeface="Arial Black"/>
                <a:ea typeface="Arial Black"/>
                <a:cs typeface="Arial Black"/>
                <a:sym typeface="Arial Black"/>
              </a:defRPr>
            </a:pPr>
            <a:r>
              <a:rPr lang="en-US" dirty="0">
                <a:solidFill>
                  <a:schemeClr val="bg1"/>
                </a:solidFill>
              </a:rPr>
              <a:t>Stakeholder Process</a:t>
            </a:r>
          </a:p>
        </p:txBody>
      </p:sp>
      <p:sp>
        <p:nvSpPr>
          <p:cNvPr id="743" name="Content Placeholder 3"/>
          <p:cNvSpPr txBox="1">
            <a:spLocks noGrp="1"/>
          </p:cNvSpPr>
          <p:nvPr>
            <p:ph type="body" idx="1"/>
          </p:nvPr>
        </p:nvSpPr>
        <p:spPr>
          <a:xfrm>
            <a:off x="2133601" y="2209800"/>
            <a:ext cx="7909439" cy="3352800"/>
          </a:xfrm>
          <a:prstGeom prst="rect">
            <a:avLst/>
          </a:prstGeom>
        </p:spPr>
        <p:txBody>
          <a:bodyPr>
            <a:noAutofit/>
          </a:bodyPr>
          <a:lstStyle/>
          <a:p>
            <a:pPr algn="just">
              <a:buFont typeface="Wingdings" panose="05000000000000000000" pitchFamily="2" charset="2"/>
              <a:buChar char="q"/>
            </a:pPr>
            <a:r>
              <a:rPr sz="2100" dirty="0"/>
              <a:t>Please </a:t>
            </a:r>
            <a:r>
              <a:rPr lang="en-US" sz="2100" dirty="0"/>
              <a:t>feel free to ask clarifying questions in the Q&amp;A box during the presentation by The Brattle Group.</a:t>
            </a:r>
          </a:p>
          <a:p>
            <a:pPr algn="just">
              <a:buFont typeface="Wingdings" panose="05000000000000000000" pitchFamily="2" charset="2"/>
              <a:buChar char="q"/>
            </a:pPr>
            <a:endParaRPr lang="en-US" sz="1200" dirty="0"/>
          </a:p>
          <a:p>
            <a:pPr algn="just">
              <a:buFont typeface="Wingdings" panose="05000000000000000000" pitchFamily="2" charset="2"/>
              <a:buChar char="q"/>
            </a:pPr>
            <a:r>
              <a:rPr lang="en-US" sz="2100" dirty="0"/>
              <a:t>There will be an opportunity to present general comments after the presentation and </a:t>
            </a:r>
            <a:r>
              <a:rPr lang="en-US" sz="2100" dirty="0" smtClean="0"/>
              <a:t>during </a:t>
            </a:r>
            <a:r>
              <a:rPr lang="en-US" sz="2100" dirty="0"/>
              <a:t>a public comment period through June 3, 2022. </a:t>
            </a:r>
          </a:p>
          <a:p>
            <a:pPr algn="just">
              <a:buFont typeface="Wingdings" panose="05000000000000000000" pitchFamily="2" charset="2"/>
              <a:buChar char="q"/>
            </a:pPr>
            <a:endParaRPr lang="en-US" sz="1200" dirty="0"/>
          </a:p>
          <a:p>
            <a:pPr algn="just">
              <a:buFont typeface="Wingdings" panose="05000000000000000000" pitchFamily="2" charset="2"/>
              <a:buChar char="q"/>
            </a:pPr>
            <a:r>
              <a:rPr lang="en-US" sz="2100" dirty="0"/>
              <a:t>A recording of this presentation and the slides will be made available at </a:t>
            </a:r>
            <a:r>
              <a:rPr lang="en-US" sz="2100" dirty="0">
                <a:hlinkClick r:id="rId2"/>
              </a:rPr>
              <a:t>https://www.bpu.state.nj.us/bpu/newsroom/public/</a:t>
            </a:r>
            <a:r>
              <a:rPr lang="en-US" sz="2100" dirty="0"/>
              <a:t>.</a:t>
            </a:r>
            <a:endParaRPr sz="2100" dirty="0"/>
          </a:p>
        </p:txBody>
      </p:sp>
      <p:pic>
        <p:nvPicPr>
          <p:cNvPr id="6" name="Picture 2" descr="C:\Users\jamieson\Desktop\Copy of NJBPU PP.png"/>
          <p:cNvPicPr>
            <a:picLocks noChangeAspect="1" noChangeArrowheads="1"/>
          </p:cNvPicPr>
          <p:nvPr/>
        </p:nvPicPr>
        <p:blipFill>
          <a:blip r:embed="rId3">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117422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Title 3"/>
          <p:cNvSpPr txBox="1">
            <a:spLocks noGrp="1"/>
          </p:cNvSpPr>
          <p:nvPr>
            <p:ph type="title"/>
          </p:nvPr>
        </p:nvSpPr>
        <p:spPr>
          <a:xfrm>
            <a:off x="1981200" y="1752600"/>
            <a:ext cx="8229600" cy="685800"/>
          </a:xfrm>
          <a:prstGeom prst="rect">
            <a:avLst/>
          </a:prstGeom>
        </p:spPr>
        <p:txBody>
          <a:bodyPr/>
          <a:lstStyle>
            <a:lvl1pPr defTabSz="859536">
              <a:defRPr sz="3384"/>
            </a:lvl1pPr>
          </a:lstStyle>
          <a:p>
            <a:r>
              <a:rPr lang="en-US" dirty="0"/>
              <a:t>Opening Remarks</a:t>
            </a:r>
            <a:r>
              <a:rPr dirty="0"/>
              <a:t>:</a:t>
            </a:r>
          </a:p>
        </p:txBody>
      </p:sp>
      <p:sp>
        <p:nvSpPr>
          <p:cNvPr id="672" name="Title 3"/>
          <p:cNvSpPr txBox="1"/>
          <p:nvPr/>
        </p:nvSpPr>
        <p:spPr>
          <a:xfrm>
            <a:off x="2026919" y="3429000"/>
            <a:ext cx="8138162" cy="218521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001F5B"/>
                </a:solidFill>
                <a:latin typeface="Arial Black"/>
                <a:ea typeface="Arial Black"/>
                <a:cs typeface="Arial Black"/>
                <a:sym typeface="Arial Black"/>
              </a:defRPr>
            </a:pPr>
            <a:r>
              <a:rPr kumimoji="0" lang="en-US" sz="3600" b="0" i="0" u="none" strike="noStrike" kern="1200" cap="none" spc="0" normalizeH="0" baseline="0" noProof="0">
                <a:ln>
                  <a:noFill/>
                </a:ln>
                <a:solidFill>
                  <a:srgbClr val="001F5B"/>
                </a:solidFill>
                <a:effectLst/>
                <a:uLnTx/>
                <a:uFillTx/>
                <a:latin typeface="Arial Black"/>
                <a:sym typeface="Arial Black"/>
              </a:rPr>
              <a:t>Abe Silverman</a:t>
            </a:r>
            <a:endParaRPr kumimoji="0" sz="3600" b="0" i="0" u="none" strike="noStrike" kern="1200" cap="none" spc="0" normalizeH="0" baseline="0" noProof="0">
              <a:ln>
                <a:noFill/>
              </a:ln>
              <a:solidFill>
                <a:srgbClr val="001F5B"/>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898FBA"/>
                </a:solidFill>
                <a:latin typeface="Arial Black"/>
                <a:ea typeface="Arial Black"/>
                <a:cs typeface="Arial Black"/>
                <a:sym typeface="Arial Black"/>
              </a:defRPr>
            </a:pPr>
            <a:endParaRPr kumimoji="0" sz="3600" b="0" i="0" u="none" strike="noStrike" kern="1200" cap="none" spc="0" normalizeH="0" baseline="0" noProof="0">
              <a:ln>
                <a:noFill/>
              </a:ln>
              <a:solidFill>
                <a:srgbClr val="898FBA"/>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General Counsel</a:t>
            </a: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New Jersey B</a:t>
            </a: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oard of </a:t>
            </a:r>
            <a:r>
              <a:rPr kumimoji="0"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P</a:t>
            </a: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ublic </a:t>
            </a:r>
            <a:r>
              <a:rPr kumimoji="0"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U</a:t>
            </a:r>
            <a:r>
              <a:rPr kumimoji="0" lang="en-US" sz="3200" b="0" i="0" u="none" strike="noStrike" kern="1200" cap="none" spc="0" normalizeH="0" baseline="0" noProof="0">
                <a:ln>
                  <a:noFill/>
                </a:ln>
                <a:solidFill>
                  <a:srgbClr val="898FBA"/>
                </a:solidFill>
                <a:effectLst/>
                <a:uLnTx/>
                <a:uFillTx/>
                <a:latin typeface="Arial" pitchFamily="34" charset="0"/>
                <a:ea typeface="+mn-ea"/>
                <a:cs typeface="Arial" pitchFamily="34" charset="0"/>
              </a:rPr>
              <a:t>tilities</a:t>
            </a:r>
            <a:endParaRPr kumimoji="0" sz="3200" b="1" i="0" u="none" strike="noStrike" kern="1200" cap="none" spc="0" normalizeH="0" baseline="0" noProof="0">
              <a:ln>
                <a:noFill/>
              </a:ln>
              <a:solidFill>
                <a:srgbClr val="898FBA"/>
              </a:solidFill>
              <a:effectLst/>
              <a:uLnTx/>
              <a:uFillTx/>
              <a:latin typeface="Arial" pitchFamily="34" charset="0"/>
              <a:ea typeface="+mn-ea"/>
              <a:cs typeface="Arial" pitchFamily="34" charset="0"/>
            </a:endParaRPr>
          </a:p>
        </p:txBody>
      </p:sp>
      <p:pic>
        <p:nvPicPr>
          <p:cNvPr id="7"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76200"/>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4"/>
          <p:cNvSpPr txBox="1"/>
          <p:nvPr/>
        </p:nvSpPr>
        <p:spPr>
          <a:xfrm>
            <a:off x="10886" y="6373981"/>
            <a:ext cx="121920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          05/23</a:t>
            </a:r>
            <a:r>
              <a:rPr kumimoji="0"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rPr>
              <a:t>2										             www.nj.gov/bpu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88DB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251273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16" y="363299"/>
            <a:ext cx="7630888" cy="1382374"/>
          </a:xfrm>
        </p:spPr>
        <p:txBody>
          <a:bodyPr/>
          <a:lstStyle/>
          <a:p>
            <a:r>
              <a:rPr lang="en-US"/>
              <a:t>New Jersey Energy Master Plan – Ratepayer Impact Study </a:t>
            </a:r>
          </a:p>
        </p:txBody>
      </p:sp>
      <p:sp>
        <p:nvSpPr>
          <p:cNvPr id="3" name="Text Placeholder 2"/>
          <p:cNvSpPr>
            <a:spLocks noGrp="1"/>
          </p:cNvSpPr>
          <p:nvPr>
            <p:ph type="body" sz="quarter" idx="18"/>
          </p:nvPr>
        </p:nvSpPr>
        <p:spPr/>
        <p:txBody>
          <a:bodyPr/>
          <a:lstStyle/>
          <a:p>
            <a:r>
              <a:rPr lang="en-US" dirty="0"/>
              <a:t>Prepared  By</a:t>
            </a:r>
          </a:p>
          <a:p>
            <a:pPr lvl="1"/>
            <a:r>
              <a:rPr lang="en-US" dirty="0"/>
              <a:t>Sanem Sergici</a:t>
            </a:r>
            <a:br>
              <a:rPr lang="en-US" dirty="0"/>
            </a:br>
            <a:r>
              <a:rPr lang="en-US" dirty="0" smtClean="0"/>
              <a:t>Goksin Kavlak</a:t>
            </a:r>
          </a:p>
          <a:p>
            <a:pPr lvl="1"/>
            <a:r>
              <a:rPr lang="en-US" dirty="0"/>
              <a:t>Kathleen </a:t>
            </a:r>
            <a:r>
              <a:rPr lang="en-US" dirty="0" smtClean="0"/>
              <a:t>Spees</a:t>
            </a:r>
            <a:endParaRPr lang="en-US" dirty="0"/>
          </a:p>
          <a:p>
            <a:pPr lvl="1"/>
            <a:r>
              <a:rPr lang="en-US" dirty="0"/>
              <a:t>Rohan Janakiraman</a:t>
            </a:r>
          </a:p>
        </p:txBody>
      </p:sp>
      <p:sp>
        <p:nvSpPr>
          <p:cNvPr id="4" name="Picture Placeholder 3"/>
          <p:cNvSpPr>
            <a:spLocks noGrp="1"/>
          </p:cNvSpPr>
          <p:nvPr>
            <p:ph type="pic" sz="quarter" idx="19"/>
          </p:nvPr>
        </p:nvSpPr>
        <p:spPr/>
      </p:sp>
      <p:sp>
        <p:nvSpPr>
          <p:cNvPr id="6" name="Text Placeholder 5"/>
          <p:cNvSpPr>
            <a:spLocks noGrp="1"/>
          </p:cNvSpPr>
          <p:nvPr>
            <p:ph type="body" sz="quarter" idx="22"/>
          </p:nvPr>
        </p:nvSpPr>
        <p:spPr/>
        <p:txBody>
          <a:bodyPr vert="horz" lIns="0" tIns="182880" rIns="91440" bIns="45720" rtlCol="0" anchor="t">
            <a:noAutofit/>
          </a:bodyPr>
          <a:lstStyle/>
          <a:p>
            <a:r>
              <a:rPr lang="en-US"/>
              <a:t>Prepared For</a:t>
            </a:r>
          </a:p>
          <a:p>
            <a:pPr marL="58420" lvl="1"/>
            <a:r>
              <a:rPr lang="en-US"/>
              <a:t>New Jersey Board of</a:t>
            </a:r>
          </a:p>
          <a:p>
            <a:pPr marL="58420" lvl="1"/>
            <a:r>
              <a:rPr lang="en-US"/>
              <a:t>Public Utilities</a:t>
            </a:r>
          </a:p>
        </p:txBody>
      </p:sp>
      <p:sp>
        <p:nvSpPr>
          <p:cNvPr id="7" name="Text Placeholder 6"/>
          <p:cNvSpPr>
            <a:spLocks noGrp="1"/>
          </p:cNvSpPr>
          <p:nvPr>
            <p:ph type="body" sz="quarter" idx="26"/>
          </p:nvPr>
        </p:nvSpPr>
        <p:spPr>
          <a:xfrm>
            <a:off x="516416" y="4555220"/>
            <a:ext cx="4120384" cy="590942"/>
          </a:xfrm>
        </p:spPr>
        <p:txBody>
          <a:bodyPr/>
          <a:lstStyle/>
          <a:p>
            <a:r>
              <a:rPr lang="en-US"/>
              <a:t>MAY 23, 2022</a:t>
            </a:r>
          </a:p>
        </p:txBody>
      </p:sp>
      <p:sp>
        <p:nvSpPr>
          <p:cNvPr id="8" name="Title 1"/>
          <p:cNvSpPr txBox="1">
            <a:spLocks/>
          </p:cNvSpPr>
          <p:nvPr/>
        </p:nvSpPr>
        <p:spPr>
          <a:xfrm>
            <a:off x="605642" y="1777061"/>
            <a:ext cx="7541662" cy="534391"/>
          </a:xfrm>
          <a:prstGeom prst="rect">
            <a:avLst/>
          </a:prstGeom>
        </p:spPr>
        <p:txBody>
          <a:bodyPr vert="horz" lIns="91440" tIns="45720" rIns="91440" bIns="91440" rtlCol="0" anchor="b" anchorCtr="0">
            <a:normAutofit/>
          </a:bodyPr>
          <a:lstStyle>
            <a:lvl1pPr algn="l" defTabSz="457200" rtl="0" eaLnBrk="1" latinLnBrk="0" hangingPunct="1">
              <a:lnSpc>
                <a:spcPct val="80000"/>
              </a:lnSpc>
              <a:spcBef>
                <a:spcPct val="0"/>
              </a:spcBef>
              <a:buNone/>
              <a:defRPr sz="3600" b="1" kern="1200" baseline="0">
                <a:solidFill>
                  <a:schemeClr val="bg1"/>
                </a:solidFill>
                <a:latin typeface="Calibri" panose="020F0502020204030204" pitchFamily="34" charset="0"/>
                <a:ea typeface="+mj-ea"/>
                <a:cs typeface="Calibri" panose="020F0502020204030204" pitchFamily="34" charset="0"/>
              </a:defRPr>
            </a:lvl1pPr>
          </a:lstStyle>
          <a:p>
            <a:r>
              <a:rPr lang="en-US" sz="2800" i="1"/>
              <a:t>Stakeholder Meeting II</a:t>
            </a:r>
          </a:p>
        </p:txBody>
      </p:sp>
    </p:spTree>
    <p:extLst>
      <p:ext uri="{BB962C8B-B14F-4D97-AF65-F5344CB8AC3E}">
        <p14:creationId xmlns:p14="http://schemas.microsoft.com/office/powerpoint/2010/main" val="343715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a:t>
            </a:fld>
            <a:endParaRPr lang="en-US"/>
          </a:p>
        </p:txBody>
      </p:sp>
      <p:sp>
        <p:nvSpPr>
          <p:cNvPr id="4" name="Text Placeholder 3"/>
          <p:cNvSpPr>
            <a:spLocks noGrp="1"/>
          </p:cNvSpPr>
          <p:nvPr>
            <p:ph type="body" sz="quarter" idx="16"/>
          </p:nvPr>
        </p:nvSpPr>
        <p:spPr>
          <a:xfrm>
            <a:off x="599439" y="1411015"/>
            <a:ext cx="11164888" cy="5127897"/>
          </a:xfrm>
        </p:spPr>
        <p:txBody>
          <a:bodyPr/>
          <a:lstStyle/>
          <a:p>
            <a:pPr marL="0" indent="0">
              <a:buNone/>
            </a:pPr>
            <a:r>
              <a:rPr lang="en-US" b="1"/>
              <a:t>1- Meeting Objectives</a:t>
            </a:r>
          </a:p>
          <a:p>
            <a:pPr marL="0" indent="0">
              <a:buNone/>
            </a:pPr>
            <a:r>
              <a:rPr lang="en-US" b="1"/>
              <a:t>2- Comments Received after the 1</a:t>
            </a:r>
            <a:r>
              <a:rPr lang="en-US" b="1" baseline="30000"/>
              <a:t>st</a:t>
            </a:r>
            <a:r>
              <a:rPr lang="en-US" b="1"/>
              <a:t> Stakeholder Meeting</a:t>
            </a:r>
            <a:endParaRPr lang="en-US"/>
          </a:p>
          <a:p>
            <a:pPr marL="0" indent="0">
              <a:buNone/>
            </a:pPr>
            <a:r>
              <a:rPr lang="en-US" b="1"/>
              <a:t>3- Preliminary Observations</a:t>
            </a:r>
          </a:p>
          <a:p>
            <a:pPr marL="0" indent="0">
              <a:buNone/>
            </a:pPr>
            <a:r>
              <a:rPr lang="en-US" b="1"/>
              <a:t>4- Discussion</a:t>
            </a:r>
            <a:endParaRPr lang="en-US"/>
          </a:p>
        </p:txBody>
      </p:sp>
      <p:sp>
        <p:nvSpPr>
          <p:cNvPr id="6" name="Title 5"/>
          <p:cNvSpPr>
            <a:spLocks noGrp="1"/>
          </p:cNvSpPr>
          <p:nvPr>
            <p:ph type="title"/>
          </p:nvPr>
        </p:nvSpPr>
        <p:spPr>
          <a:xfrm>
            <a:off x="507999" y="446238"/>
            <a:ext cx="10231535" cy="555476"/>
          </a:xfrm>
        </p:spPr>
        <p:txBody>
          <a:bodyPr/>
          <a:lstStyle/>
          <a:p>
            <a:r>
              <a:rPr lang="en-US"/>
              <a:t>Agenda</a:t>
            </a:r>
          </a:p>
        </p:txBody>
      </p:sp>
    </p:spTree>
    <p:extLst>
      <p:ext uri="{BB962C8B-B14F-4D97-AF65-F5344CB8AC3E}">
        <p14:creationId xmlns:p14="http://schemas.microsoft.com/office/powerpoint/2010/main" val="271843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a:t>
            </a:fld>
            <a:endParaRPr lang="en-US"/>
          </a:p>
        </p:txBody>
      </p:sp>
      <p:sp>
        <p:nvSpPr>
          <p:cNvPr id="4" name="Text Placeholder 3"/>
          <p:cNvSpPr>
            <a:spLocks noGrp="1"/>
          </p:cNvSpPr>
          <p:nvPr>
            <p:ph type="body" sz="quarter" idx="16"/>
          </p:nvPr>
        </p:nvSpPr>
        <p:spPr>
          <a:xfrm>
            <a:off x="610637" y="1295173"/>
            <a:ext cx="10800702" cy="4995862"/>
          </a:xfrm>
        </p:spPr>
        <p:txBody>
          <a:bodyPr vert="horz" lIns="0" tIns="182880" rIns="91440" bIns="45720" rtlCol="0" anchor="t">
            <a:noAutofit/>
          </a:bodyPr>
          <a:lstStyle/>
          <a:p>
            <a:pPr marL="86995" indent="-86995"/>
            <a:r>
              <a:rPr lang="en-US" b="1" i="1" dirty="0"/>
              <a:t>EMP Ratepayer Impact Study is aimed at understanding the impact of the EMP on customers’ energy costs through a comprehensive analysis of rate impacts and overall energy costs as of 2030</a:t>
            </a:r>
            <a:r>
              <a:rPr lang="en-US" b="1" dirty="0"/>
              <a:t> </a:t>
            </a:r>
            <a:endParaRPr lang="en-US" b="1" dirty="0">
              <a:cs typeface="Calibri" panose="020F0502020204030204"/>
            </a:endParaRPr>
          </a:p>
          <a:p>
            <a:pPr marL="86995" indent="-86995"/>
            <a:r>
              <a:rPr lang="en-US" b="1" dirty="0"/>
              <a:t>Our objective with this meeting is to:</a:t>
            </a:r>
            <a:endParaRPr lang="en-US" b="1" dirty="0">
              <a:cs typeface="Calibri"/>
            </a:endParaRPr>
          </a:p>
          <a:p>
            <a:pPr lvl="1"/>
            <a:r>
              <a:rPr lang="en-US" dirty="0"/>
              <a:t>Summarize and respond to the comments submitted after the 1</a:t>
            </a:r>
            <a:r>
              <a:rPr lang="en-US" baseline="30000" dirty="0"/>
              <a:t>st</a:t>
            </a:r>
            <a:r>
              <a:rPr lang="en-US" dirty="0"/>
              <a:t> Stakeholder meeting held March 25, 2022.</a:t>
            </a:r>
            <a:endParaRPr lang="en-US" dirty="0">
              <a:cs typeface="Calibri"/>
            </a:endParaRPr>
          </a:p>
          <a:p>
            <a:pPr lvl="1"/>
            <a:r>
              <a:rPr lang="en-US" dirty="0"/>
              <a:t>Identify areas in which </a:t>
            </a:r>
            <a:r>
              <a:rPr lang="en-US" dirty="0" smtClean="0"/>
              <a:t>Study </a:t>
            </a:r>
            <a:r>
              <a:rPr lang="en-US" dirty="0"/>
              <a:t>is being modified as a result of these comments.</a:t>
            </a:r>
            <a:endParaRPr lang="en-US" dirty="0">
              <a:cs typeface="Calibri"/>
            </a:endParaRPr>
          </a:p>
          <a:p>
            <a:pPr lvl="1"/>
            <a:r>
              <a:rPr lang="en-US" dirty="0" smtClean="0"/>
              <a:t>Discuss</a:t>
            </a:r>
            <a:r>
              <a:rPr lang="en-US" dirty="0"/>
              <a:t> </a:t>
            </a:r>
            <a:r>
              <a:rPr lang="en-US" u="sng" dirty="0" smtClean="0"/>
              <a:t>high-level</a:t>
            </a:r>
            <a:r>
              <a:rPr lang="en-US" dirty="0" smtClean="0"/>
              <a:t> </a:t>
            </a:r>
            <a:r>
              <a:rPr lang="en-US" dirty="0"/>
              <a:t>preliminary study results for representative </a:t>
            </a:r>
            <a:r>
              <a:rPr lang="en-US" dirty="0" smtClean="0"/>
              <a:t>residential customers </a:t>
            </a:r>
            <a:r>
              <a:rPr lang="en-US" dirty="0"/>
              <a:t>of one gas/electric utility </a:t>
            </a:r>
            <a:r>
              <a:rPr lang="en-US" dirty="0" smtClean="0"/>
              <a:t>combination.</a:t>
            </a:r>
            <a:endParaRPr lang="en-US" dirty="0">
              <a:cs typeface="Calibri"/>
            </a:endParaRPr>
          </a:p>
        </p:txBody>
      </p:sp>
      <p:sp>
        <p:nvSpPr>
          <p:cNvPr id="6" name="Title 5"/>
          <p:cNvSpPr>
            <a:spLocks noGrp="1"/>
          </p:cNvSpPr>
          <p:nvPr>
            <p:ph type="title"/>
          </p:nvPr>
        </p:nvSpPr>
        <p:spPr/>
        <p:txBody>
          <a:bodyPr/>
          <a:lstStyle/>
          <a:p>
            <a:r>
              <a:rPr lang="en-US"/>
              <a:t>Stakeholder Meeting Objective </a:t>
            </a:r>
          </a:p>
        </p:txBody>
      </p:sp>
    </p:spTree>
    <p:extLst>
      <p:ext uri="{BB962C8B-B14F-4D97-AF65-F5344CB8AC3E}">
        <p14:creationId xmlns:p14="http://schemas.microsoft.com/office/powerpoint/2010/main" val="423178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8</a:t>
            </a:fld>
            <a:endParaRPr lang="en-US"/>
          </a:p>
        </p:txBody>
      </p:sp>
      <p:sp>
        <p:nvSpPr>
          <p:cNvPr id="4" name="Text Placeholder 3"/>
          <p:cNvSpPr>
            <a:spLocks noGrp="1"/>
          </p:cNvSpPr>
          <p:nvPr>
            <p:ph type="body" sz="quarter" idx="16"/>
          </p:nvPr>
        </p:nvSpPr>
        <p:spPr>
          <a:xfrm>
            <a:off x="597160" y="1315615"/>
            <a:ext cx="10758196" cy="4861347"/>
          </a:xfrm>
        </p:spPr>
        <p:txBody>
          <a:bodyPr vert="horz" lIns="0" tIns="182880" rIns="91440" bIns="45720" rtlCol="0" anchor="t">
            <a:noAutofit/>
          </a:bodyPr>
          <a:lstStyle/>
          <a:p>
            <a:pPr marL="86995" indent="-86995"/>
            <a:r>
              <a:rPr lang="en-US" dirty="0"/>
              <a:t>Our team reviewed </a:t>
            </a:r>
            <a:r>
              <a:rPr lang="en-US" dirty="0" smtClean="0"/>
              <a:t>the </a:t>
            </a:r>
            <a:r>
              <a:rPr lang="en-US" dirty="0"/>
              <a:t>comments </a:t>
            </a:r>
            <a:r>
              <a:rPr lang="en-US" dirty="0" smtClean="0"/>
              <a:t>and </a:t>
            </a:r>
            <a:r>
              <a:rPr lang="en-US" dirty="0"/>
              <a:t>grouped them into 10  different themes</a:t>
            </a:r>
            <a:r>
              <a:rPr lang="en-US" dirty="0">
                <a:ea typeface="+mn-lt"/>
                <a:cs typeface="+mn-lt"/>
              </a:rPr>
              <a:t>.</a:t>
            </a:r>
            <a:endParaRPr lang="en-US" dirty="0"/>
          </a:p>
          <a:p>
            <a:pPr marL="86995" indent="-86995"/>
            <a:r>
              <a:rPr lang="en-US" dirty="0" smtClean="0"/>
              <a:t>In </a:t>
            </a:r>
            <a:r>
              <a:rPr lang="en-US" dirty="0"/>
              <a:t>this presentation, we will go through each of these themes, summarize the comments, and offer a response</a:t>
            </a:r>
            <a:r>
              <a:rPr lang="en-US" dirty="0">
                <a:ea typeface="+mn-lt"/>
                <a:cs typeface="+mn-lt"/>
              </a:rPr>
              <a:t>.</a:t>
            </a:r>
          </a:p>
          <a:p>
            <a:pPr marL="86995" indent="-86995"/>
            <a:r>
              <a:rPr lang="en-US" dirty="0"/>
              <a:t>In some cases, these comments prompted revisions to our study assumptions, which we will note in our discussion</a:t>
            </a:r>
            <a:r>
              <a:rPr lang="en-US" dirty="0">
                <a:ea typeface="+mn-lt"/>
                <a:cs typeface="+mn-lt"/>
              </a:rPr>
              <a:t>.</a:t>
            </a:r>
          </a:p>
        </p:txBody>
      </p:sp>
      <p:sp>
        <p:nvSpPr>
          <p:cNvPr id="6" name="Title 5"/>
          <p:cNvSpPr>
            <a:spLocks noGrp="1"/>
          </p:cNvSpPr>
          <p:nvPr>
            <p:ph type="title"/>
          </p:nvPr>
        </p:nvSpPr>
        <p:spPr>
          <a:xfrm>
            <a:off x="508000" y="429208"/>
            <a:ext cx="10231535" cy="639016"/>
          </a:xfrm>
        </p:spPr>
        <p:txBody>
          <a:bodyPr/>
          <a:lstStyle/>
          <a:p>
            <a:r>
              <a:rPr lang="en-US"/>
              <a:t>Roughly 30 organizations submitted more than 150 comments</a:t>
            </a:r>
          </a:p>
        </p:txBody>
      </p:sp>
    </p:spTree>
    <p:extLst>
      <p:ext uri="{BB962C8B-B14F-4D97-AF65-F5344CB8AC3E}">
        <p14:creationId xmlns:p14="http://schemas.microsoft.com/office/powerpoint/2010/main" val="1923017614"/>
      </p:ext>
    </p:extLst>
  </p:cSld>
  <p:clrMapOvr>
    <a:masterClrMapping/>
  </p:clrMapOvr>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ttle Report 2021.potx" id="{B566FCEE-6C6D-4B34-9B31-DE75A9BA043E}" vid="{E87EA734-217E-4EFB-AB3D-95CC2534C3D2}"/>
    </a:ext>
  </a:extLst>
</a:theme>
</file>

<file path=ppt/theme/theme2.xml><?xml version="1.0" encoding="utf-8"?>
<a:theme xmlns:a="http://schemas.openxmlformats.org/drawingml/2006/main" name="BPU PPT_AJ 2">
  <a:themeElements>
    <a:clrScheme name="Custom 3">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0342BF"/>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EBB010864FB49873517A1C0135DD4" ma:contentTypeVersion="1" ma:contentTypeDescription="Create a new document." ma:contentTypeScope="" ma:versionID="fdd51e171be235bc7543569797cf9af1">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fa77199-34ed-4585-a419-0ab55bbca786">
      <UserInfo>
        <DisplayName>Brabston, Robert [BPU]</DisplayName>
        <AccountId>21</AccountId>
        <AccountType/>
      </UserInfo>
      <UserInfo>
        <DisplayName>Peterson, Stacy [BPU]</DisplayName>
        <AccountId>23</AccountId>
        <AccountType/>
      </UserInfo>
      <UserInfo>
        <DisplayName>Gajda, Henry [BPU]</DisplayName>
        <AccountId>35</AccountId>
        <AccountType/>
      </UserInfo>
      <UserInfo>
        <DisplayName>Boland, Taryn [BPU]</DisplayName>
        <AccountId>24</AccountId>
        <AccountType/>
      </UserInfo>
      <UserInfo>
        <DisplayName>Lykins, Chance [BPU]</DisplayName>
        <AccountId>36</AccountId>
        <AccountType/>
      </UserInfo>
      <UserInfo>
        <DisplayName>Witherell, Benjamin [BPU]</DisplayName>
        <AccountId>10</AccountId>
        <AccountType/>
      </UserInfo>
      <UserInfo>
        <DisplayName>Silverman, Abe [BPU]</DisplayName>
        <AccountId>20</AccountId>
        <AccountType/>
      </UserInfo>
      <UserInfo>
        <DisplayName>Mooij, Kelly [BPU]</DisplayName>
        <AccountId>19</AccountId>
        <AccountType/>
      </UserInfo>
      <UserInfo>
        <DisplayName>Rosser, Matthew [DOS]</DisplayName>
        <AccountId>37</AccountId>
        <AccountType/>
      </UserInfo>
      <UserInfo>
        <DisplayName>Richardson, Stacy [BPU]</DisplayName>
        <AccountId>15</AccountId>
        <AccountType/>
      </UserInfo>
      <UserInfo>
        <DisplayName>Rossi, Matthew [BPU]</DisplayName>
        <AccountId>22</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FCE3B-9A03-47D3-AEBA-A7E71ED76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18F20-4D08-4737-8C67-8585C06F4245}">
  <ds:schemaRefs>
    <ds:schemaRef ds:uri="6fa77199-34ed-4585-a419-0ab55bbca786"/>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1E75BAE-1BFD-46B3-BA06-56ED55D0C0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Brattle Report 2021</Template>
  <TotalTime>1401</TotalTime>
  <Words>4383</Words>
  <Application>Microsoft Office PowerPoint</Application>
  <PresentationFormat>Widescreen</PresentationFormat>
  <Paragraphs>318</Paragraphs>
  <Slides>33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Arial Black</vt:lpstr>
      <vt:lpstr>Calibri</vt:lpstr>
      <vt:lpstr>Calibri Light</vt:lpstr>
      <vt:lpstr>Times New Roman</vt:lpstr>
      <vt:lpstr>Wingdings</vt:lpstr>
      <vt:lpstr>Wingdings 2</vt:lpstr>
      <vt:lpstr>Wingdings 3</vt:lpstr>
      <vt:lpstr>Brattle-2020</vt:lpstr>
      <vt:lpstr>BPU PPT_AJ 2</vt:lpstr>
      <vt:lpstr>Ratepayer Impact Study Stakeholder Meeting </vt:lpstr>
      <vt:lpstr>Meeting Moderator:</vt:lpstr>
      <vt:lpstr>Stakeholder Process</vt:lpstr>
      <vt:lpstr>Stakeholder Process</vt:lpstr>
      <vt:lpstr>Opening Remarks:</vt:lpstr>
      <vt:lpstr>New Jersey Energy Master Plan – Ratepayer Impact Study </vt:lpstr>
      <vt:lpstr>Agenda</vt:lpstr>
      <vt:lpstr>Stakeholder Meeting Objective </vt:lpstr>
      <vt:lpstr>Roughly 30 organizations submitted more than 150 comments</vt:lpstr>
      <vt:lpstr>Theme 1: Limited study scope</vt:lpstr>
      <vt:lpstr>Theme 2: Understated grid infrastructure costs </vt:lpstr>
      <vt:lpstr>Theme 3: Fixed monthly customer charge growth is overstated</vt:lpstr>
      <vt:lpstr>Theme 4: Study does not utilize more efficient rate designs that might be adopted in the future</vt:lpstr>
      <vt:lpstr>Theme 5: Study should account for fuel oil/propane switching</vt:lpstr>
      <vt:lpstr>Theme 6: Study relies on obsolete 2019 EMP study assumptions</vt:lpstr>
      <vt:lpstr>Theme 7: Input on the presentation of the results</vt:lpstr>
      <vt:lpstr>Theme 8: Input on assumptions and sensitivities</vt:lpstr>
      <vt:lpstr>Theme 9: Model clean fuel pathway as one of the study scenarios</vt:lpstr>
      <vt:lpstr>Theme 10: Extension of the study time frame to 2050</vt:lpstr>
      <vt:lpstr>Preliminary Observations</vt:lpstr>
      <vt:lpstr>Model Scenarios</vt:lpstr>
      <vt:lpstr>Key Scenario Assumptions - 2030</vt:lpstr>
      <vt:lpstr>Residential Customer Total Energy Cost Impacts</vt:lpstr>
      <vt:lpstr>Takeaway 1: Avoided Cost of GHG Emissions in 2030 is substantial</vt:lpstr>
      <vt:lpstr>Annual Greenhouse Gas Emissions by Scenario (cont’d)</vt:lpstr>
      <vt:lpstr>Takeaway 2: EE and Electrification offer significant customer savings under the Current Policy Pathway</vt:lpstr>
      <vt:lpstr>Takeaway 3: Total energy cost increases under the EMP Achievement Pathway are modest relative to the Current Policy Pathway</vt:lpstr>
      <vt:lpstr>(Continued) Across all scenarios, customers with electrified end-uses experience savings</vt:lpstr>
      <vt:lpstr>Takeaway 4: EE and electrification may help reduce energy burden for low- and moderate-income customers. </vt:lpstr>
      <vt:lpstr>Discussion</vt:lpstr>
      <vt:lpstr>Public Comments</vt:lpstr>
      <vt:lpstr>Docket No. EO22030130</vt:lpstr>
      <vt:lpstr>Thank You!</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Brattle Report Title</dc:title>
  <dc:creator>Janakiraman, Rohan</dc:creator>
  <cp:lastModifiedBy>Crilly, Dianne [BPU]</cp:lastModifiedBy>
  <cp:revision>351</cp:revision>
  <dcterms:created xsi:type="dcterms:W3CDTF">2021-09-14T12:37:49Z</dcterms:created>
  <dcterms:modified xsi:type="dcterms:W3CDTF">2022-05-23T11:58:18Z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0x0101005C0EBB010864FB49873517A1C0135DD4</vt:lpwstr>
  </property>
</Properties>
</file>